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sldIdLst>
    <p:sldId id="256" r:id="rId5"/>
    <p:sldId id="393" r:id="rId6"/>
    <p:sldId id="394" r:id="rId7"/>
    <p:sldId id="355" r:id="rId8"/>
    <p:sldId id="417" r:id="rId9"/>
    <p:sldId id="421" r:id="rId10"/>
    <p:sldId id="406" r:id="rId11"/>
    <p:sldId id="360" r:id="rId12"/>
    <p:sldId id="413" r:id="rId13"/>
    <p:sldId id="424" r:id="rId14"/>
    <p:sldId id="414" r:id="rId15"/>
    <p:sldId id="408" r:id="rId16"/>
    <p:sldId id="366" r:id="rId17"/>
    <p:sldId id="416" r:id="rId18"/>
    <p:sldId id="258" r:id="rId19"/>
    <p:sldId id="265" r:id="rId20"/>
    <p:sldId id="263" r:id="rId21"/>
    <p:sldId id="262" r:id="rId22"/>
    <p:sldId id="415" r:id="rId23"/>
    <p:sldId id="266" r:id="rId24"/>
    <p:sldId id="420" r:id="rId25"/>
    <p:sldId id="344" r:id="rId26"/>
    <p:sldId id="345" r:id="rId27"/>
    <p:sldId id="423" r:id="rId28"/>
    <p:sldId id="268" r:id="rId29"/>
    <p:sldId id="412" r:id="rId30"/>
    <p:sldId id="411" r:id="rId31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593"/>
    <a:srgbClr val="7FAE40"/>
    <a:srgbClr val="532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467" autoAdjust="0"/>
  </p:normalViewPr>
  <p:slideViewPr>
    <p:cSldViewPr snapToGrid="0">
      <p:cViewPr varScale="1">
        <p:scale>
          <a:sx n="56" d="100"/>
          <a:sy n="56" d="100"/>
        </p:scale>
        <p:origin x="10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77045-BEEB-4FDE-9E92-0D0D8EB71250}" type="datetimeFigureOut">
              <a:rPr lang="en-IE" smtClean="0"/>
              <a:t>07/05/2026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97963-A7AD-42A9-8E1C-BCA2DEFD109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9979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97963-A7AD-42A9-8E1C-BCA2DEFD109E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9516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97963-A7AD-42A9-8E1C-BCA2DEFD109E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48506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">
            <a:extLst>
              <a:ext uri="{FF2B5EF4-FFF2-40B4-BE49-F238E27FC236}">
                <a16:creationId xmlns:a16="http://schemas.microsoft.com/office/drawing/2014/main" id="{40053B80-3949-9ED0-C095-4D2D8DB6479A}"/>
              </a:ext>
            </a:extLst>
          </p:cNvPr>
          <p:cNvSpPr/>
          <p:nvPr userDrawn="1"/>
        </p:nvSpPr>
        <p:spPr>
          <a:xfrm>
            <a:off x="2382709" y="900389"/>
            <a:ext cx="7056855" cy="2212266"/>
          </a:xfrm>
          <a:custGeom>
            <a:avLst/>
            <a:gdLst/>
            <a:ahLst/>
            <a:cxnLst/>
            <a:rect l="l" t="t" r="r" b="b"/>
            <a:pathLst>
              <a:path w="10954600" h="3933419">
                <a:moveTo>
                  <a:pt x="0" y="0"/>
                </a:moveTo>
                <a:lnTo>
                  <a:pt x="10954600" y="0"/>
                </a:lnTo>
                <a:lnTo>
                  <a:pt x="10954600" y="3933418"/>
                </a:lnTo>
                <a:lnTo>
                  <a:pt x="0" y="39334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A839E582-C147-B941-92A5-1210F695CF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39634" y="3554352"/>
            <a:ext cx="9144000" cy="435898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rgbClr val="195593"/>
                </a:solidFill>
                <a:latin typeface="Aptos Black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title</a:t>
            </a:r>
            <a:endParaRPr lang="en-BE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9CAD5659-2A54-ADB1-EC4B-41B48F267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803" y="4037936"/>
            <a:ext cx="10515600" cy="1131943"/>
          </a:xfrm>
        </p:spPr>
        <p:txBody>
          <a:bodyPr>
            <a:normAutofit/>
          </a:bodyPr>
          <a:lstStyle>
            <a:lvl1pPr algn="ctr">
              <a:defRPr sz="2500"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30" name="Freeform 5">
            <a:extLst>
              <a:ext uri="{FF2B5EF4-FFF2-40B4-BE49-F238E27FC236}">
                <a16:creationId xmlns:a16="http://schemas.microsoft.com/office/drawing/2014/main" id="{862DD26F-51D5-6C37-A0E3-27D56B867CDA}"/>
              </a:ext>
            </a:extLst>
          </p:cNvPr>
          <p:cNvSpPr/>
          <p:nvPr userDrawn="1"/>
        </p:nvSpPr>
        <p:spPr>
          <a:xfrm>
            <a:off x="7122793" y="6234610"/>
            <a:ext cx="1873425" cy="506378"/>
          </a:xfrm>
          <a:custGeom>
            <a:avLst/>
            <a:gdLst/>
            <a:ahLst/>
            <a:cxnLst/>
            <a:rect l="l" t="t" r="r" b="b"/>
            <a:pathLst>
              <a:path w="2934736" h="793246">
                <a:moveTo>
                  <a:pt x="0" y="0"/>
                </a:moveTo>
                <a:lnTo>
                  <a:pt x="2934736" y="0"/>
                </a:lnTo>
                <a:lnTo>
                  <a:pt x="2934736" y="793246"/>
                </a:lnTo>
                <a:lnTo>
                  <a:pt x="0" y="7932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1" name="TextBox 7">
            <a:extLst>
              <a:ext uri="{FF2B5EF4-FFF2-40B4-BE49-F238E27FC236}">
                <a16:creationId xmlns:a16="http://schemas.microsoft.com/office/drawing/2014/main" id="{BFD32727-2E6C-05B3-69F1-73FBB5B2AD2F}"/>
              </a:ext>
            </a:extLst>
          </p:cNvPr>
          <p:cNvSpPr txBox="1"/>
          <p:nvPr userDrawn="1"/>
        </p:nvSpPr>
        <p:spPr>
          <a:xfrm>
            <a:off x="320040" y="6330519"/>
            <a:ext cx="6679046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1E2028"/>
                </a:solidFill>
                <a:latin typeface="Barlow Light"/>
              </a:rPr>
              <a:t>This project has received funding from the European Union's Horizon</a:t>
            </a:r>
          </a:p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1E2028"/>
                </a:solidFill>
                <a:latin typeface="Barlow Light"/>
              </a:rPr>
              <a:t>Europe research and innovation </a:t>
            </a:r>
            <a:r>
              <a:rPr lang="en-US" sz="1200" dirty="0" err="1">
                <a:solidFill>
                  <a:srgbClr val="1E2028"/>
                </a:solidFill>
                <a:latin typeface="Barlow Light"/>
              </a:rPr>
              <a:t>programme</a:t>
            </a:r>
            <a:r>
              <a:rPr lang="en-US" sz="1200" dirty="0">
                <a:solidFill>
                  <a:srgbClr val="1E2028"/>
                </a:solidFill>
                <a:latin typeface="Barlow Light"/>
              </a:rPr>
              <a:t> under grant agreement No 101132673</a:t>
            </a:r>
          </a:p>
          <a:p>
            <a:pPr algn="r">
              <a:lnSpc>
                <a:spcPct val="100000"/>
              </a:lnSpc>
            </a:pPr>
            <a:endParaRPr lang="en-US" sz="1200" dirty="0">
              <a:solidFill>
                <a:srgbClr val="1E2028"/>
              </a:solidFill>
              <a:latin typeface="Barlow Light"/>
            </a:endParaRP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AD0EC1E6-6CAB-A64D-BA0F-D7C566BB75CF}"/>
              </a:ext>
            </a:extLst>
          </p:cNvPr>
          <p:cNvSpPr/>
          <p:nvPr userDrawn="1"/>
        </p:nvSpPr>
        <p:spPr>
          <a:xfrm>
            <a:off x="0" y="0"/>
            <a:ext cx="2064840" cy="2212266"/>
          </a:xfrm>
          <a:custGeom>
            <a:avLst/>
            <a:gdLst/>
            <a:ahLst/>
            <a:cxnLst/>
            <a:rect l="l" t="t" r="r" b="b"/>
            <a:pathLst>
              <a:path w="5151549" h="4114800">
                <a:moveTo>
                  <a:pt x="0" y="0"/>
                </a:moveTo>
                <a:lnTo>
                  <a:pt x="5151550" y="0"/>
                </a:lnTo>
                <a:lnTo>
                  <a:pt x="51515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1500" t="-12946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AB17981-3BDA-1ADC-A3A5-3356148E5622}"/>
              </a:ext>
            </a:extLst>
          </p:cNvPr>
          <p:cNvSpPr/>
          <p:nvPr userDrawn="1"/>
        </p:nvSpPr>
        <p:spPr>
          <a:xfrm>
            <a:off x="9439564" y="5332336"/>
            <a:ext cx="2752436" cy="1525664"/>
          </a:xfrm>
          <a:custGeom>
            <a:avLst/>
            <a:gdLst/>
            <a:ahLst/>
            <a:cxnLst/>
            <a:rect l="l" t="t" r="r" b="b"/>
            <a:pathLst>
              <a:path w="5151549" h="4114800">
                <a:moveTo>
                  <a:pt x="0" y="0"/>
                </a:moveTo>
                <a:lnTo>
                  <a:pt x="5151550" y="0"/>
                </a:lnTo>
                <a:lnTo>
                  <a:pt x="51515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0382" b="-59062"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780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DAAE2-E41D-6FED-074D-B324F789A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95593"/>
                </a:solidFill>
                <a:latin typeface="Barlow Black" panose="00000A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984A8-A1E2-01F8-A03C-2356C24B0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Barlow" panose="00000500000000000000" pitchFamily="2" charset="0"/>
              </a:defRPr>
            </a:lvl1pPr>
            <a:lvl2pPr>
              <a:defRPr>
                <a:latin typeface="Barlow" panose="00000500000000000000" pitchFamily="2" charset="0"/>
              </a:defRPr>
            </a:lvl2pPr>
            <a:lvl3pPr>
              <a:defRPr>
                <a:latin typeface="Barlow" panose="00000500000000000000" pitchFamily="2" charset="0"/>
              </a:defRPr>
            </a:lvl3pPr>
            <a:lvl4pPr>
              <a:defRPr>
                <a:latin typeface="Barlow" panose="00000500000000000000" pitchFamily="2" charset="0"/>
              </a:defRPr>
            </a:lvl4pPr>
            <a:lvl5pPr>
              <a:defRPr>
                <a:latin typeface="Barlow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FCCEB147-9A1E-704D-E531-6D10E0A3569B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2A0AF6BF-C3D9-96C3-8F4E-118CFCE48F20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5" name="Freeform 19">
            <a:extLst>
              <a:ext uri="{FF2B5EF4-FFF2-40B4-BE49-F238E27FC236}">
                <a16:creationId xmlns:a16="http://schemas.microsoft.com/office/drawing/2014/main" id="{13F1D115-5A65-2555-00E3-339D668E2C77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  <p:txBody>
          <a:bodyPr/>
          <a:lstStyle/>
          <a:p>
            <a:endParaRPr lang="en-IE"/>
          </a:p>
        </p:txBody>
      </p:sp>
      <p:sp>
        <p:nvSpPr>
          <p:cNvPr id="6" name="Freeform 21">
            <a:extLst>
              <a:ext uri="{FF2B5EF4-FFF2-40B4-BE49-F238E27FC236}">
                <a16:creationId xmlns:a16="http://schemas.microsoft.com/office/drawing/2014/main" id="{0BE70062-4150-E28F-B1C4-62C7403C267A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63192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CC0CD-2CC9-3644-9201-ECA832EF4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Barlow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E02C76-290C-1744-5371-51293C477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Freeform 2">
            <a:extLst>
              <a:ext uri="{FF2B5EF4-FFF2-40B4-BE49-F238E27FC236}">
                <a16:creationId xmlns:a16="http://schemas.microsoft.com/office/drawing/2014/main" id="{FCB2AE7B-D21F-A5EB-D6A4-40E96A12EFBD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3DBFCC2B-B553-8936-C30C-562493941A97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5" name="Freeform 19">
            <a:extLst>
              <a:ext uri="{FF2B5EF4-FFF2-40B4-BE49-F238E27FC236}">
                <a16:creationId xmlns:a16="http://schemas.microsoft.com/office/drawing/2014/main" id="{0851C0B2-7D48-D750-4AD0-FC4CBC3D1D7F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  <p:sp>
        <p:nvSpPr>
          <p:cNvPr id="6" name="Freeform 21">
            <a:extLst>
              <a:ext uri="{FF2B5EF4-FFF2-40B4-BE49-F238E27FC236}">
                <a16:creationId xmlns:a16="http://schemas.microsoft.com/office/drawing/2014/main" id="{1C06ABAF-6CEA-FAC0-C0BC-68E001D00443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DBFF51DE-C488-8D6A-2394-F50D2C40FABB}"/>
              </a:ext>
            </a:extLst>
          </p:cNvPr>
          <p:cNvSpPr/>
          <p:nvPr userDrawn="1"/>
        </p:nvSpPr>
        <p:spPr>
          <a:xfrm>
            <a:off x="0" y="-9727"/>
            <a:ext cx="2064840" cy="1812216"/>
          </a:xfrm>
          <a:custGeom>
            <a:avLst/>
            <a:gdLst/>
            <a:ahLst/>
            <a:cxnLst/>
            <a:rect l="l" t="t" r="r" b="b"/>
            <a:pathLst>
              <a:path w="5151549" h="4114800">
                <a:moveTo>
                  <a:pt x="0" y="0"/>
                </a:moveTo>
                <a:lnTo>
                  <a:pt x="5151550" y="0"/>
                </a:lnTo>
                <a:lnTo>
                  <a:pt x="51515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1500" t="-37880" b="1"/>
            </a:stretch>
          </a:blipFill>
        </p:spPr>
      </p:sp>
    </p:spTree>
    <p:extLst>
      <p:ext uri="{BB962C8B-B14F-4D97-AF65-F5344CB8AC3E}">
        <p14:creationId xmlns:p14="http://schemas.microsoft.com/office/powerpoint/2010/main" val="106431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rgbClr val="1955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4">
            <a:extLst>
              <a:ext uri="{FF2B5EF4-FFF2-40B4-BE49-F238E27FC236}">
                <a16:creationId xmlns:a16="http://schemas.microsoft.com/office/drawing/2014/main" id="{FA7E50CA-2230-6BE2-C415-7051E8F81804}"/>
              </a:ext>
            </a:extLst>
          </p:cNvPr>
          <p:cNvSpPr/>
          <p:nvPr userDrawn="1"/>
        </p:nvSpPr>
        <p:spPr>
          <a:xfrm>
            <a:off x="1" y="0"/>
            <a:ext cx="2305050" cy="1841159"/>
          </a:xfrm>
          <a:custGeom>
            <a:avLst/>
            <a:gdLst/>
            <a:ahLst/>
            <a:cxnLst/>
            <a:rect l="l" t="t" r="r" b="b"/>
            <a:pathLst>
              <a:path w="3080175" h="2460290">
                <a:moveTo>
                  <a:pt x="0" y="0"/>
                </a:moveTo>
                <a:lnTo>
                  <a:pt x="3080175" y="0"/>
                </a:lnTo>
                <a:lnTo>
                  <a:pt x="3080175" y="2460290"/>
                </a:lnTo>
                <a:lnTo>
                  <a:pt x="0" y="2460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A5698EEF-2CC7-BF66-FF45-9228DA403D07}"/>
              </a:ext>
            </a:extLst>
          </p:cNvPr>
          <p:cNvSpPr/>
          <p:nvPr userDrawn="1"/>
        </p:nvSpPr>
        <p:spPr>
          <a:xfrm>
            <a:off x="9696451" y="4924425"/>
            <a:ext cx="2305050" cy="1841159"/>
          </a:xfrm>
          <a:custGeom>
            <a:avLst/>
            <a:gdLst/>
            <a:ahLst/>
            <a:cxnLst/>
            <a:rect l="l" t="t" r="r" b="b"/>
            <a:pathLst>
              <a:path w="3080175" h="2460290">
                <a:moveTo>
                  <a:pt x="0" y="0"/>
                </a:moveTo>
                <a:lnTo>
                  <a:pt x="3080175" y="0"/>
                </a:lnTo>
                <a:lnTo>
                  <a:pt x="3080175" y="2460290"/>
                </a:lnTo>
                <a:lnTo>
                  <a:pt x="0" y="2460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D6A41E7-0452-0501-12C2-ADFE85F1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587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11423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rgbClr val="532C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4">
            <a:extLst>
              <a:ext uri="{FF2B5EF4-FFF2-40B4-BE49-F238E27FC236}">
                <a16:creationId xmlns:a16="http://schemas.microsoft.com/office/drawing/2014/main" id="{FA7E50CA-2230-6BE2-C415-7051E8F81804}"/>
              </a:ext>
            </a:extLst>
          </p:cNvPr>
          <p:cNvSpPr/>
          <p:nvPr userDrawn="1"/>
        </p:nvSpPr>
        <p:spPr>
          <a:xfrm>
            <a:off x="1" y="0"/>
            <a:ext cx="2305050" cy="1841159"/>
          </a:xfrm>
          <a:custGeom>
            <a:avLst/>
            <a:gdLst/>
            <a:ahLst/>
            <a:cxnLst/>
            <a:rect l="l" t="t" r="r" b="b"/>
            <a:pathLst>
              <a:path w="3080175" h="2460290">
                <a:moveTo>
                  <a:pt x="0" y="0"/>
                </a:moveTo>
                <a:lnTo>
                  <a:pt x="3080175" y="0"/>
                </a:lnTo>
                <a:lnTo>
                  <a:pt x="3080175" y="2460290"/>
                </a:lnTo>
                <a:lnTo>
                  <a:pt x="0" y="2460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A5698EEF-2CC7-BF66-FF45-9228DA403D07}"/>
              </a:ext>
            </a:extLst>
          </p:cNvPr>
          <p:cNvSpPr/>
          <p:nvPr userDrawn="1"/>
        </p:nvSpPr>
        <p:spPr>
          <a:xfrm>
            <a:off x="9696451" y="4924425"/>
            <a:ext cx="2305050" cy="1841159"/>
          </a:xfrm>
          <a:custGeom>
            <a:avLst/>
            <a:gdLst/>
            <a:ahLst/>
            <a:cxnLst/>
            <a:rect l="l" t="t" r="r" b="b"/>
            <a:pathLst>
              <a:path w="3080175" h="2460290">
                <a:moveTo>
                  <a:pt x="0" y="0"/>
                </a:moveTo>
                <a:lnTo>
                  <a:pt x="3080175" y="0"/>
                </a:lnTo>
                <a:lnTo>
                  <a:pt x="3080175" y="2460290"/>
                </a:lnTo>
                <a:lnTo>
                  <a:pt x="0" y="2460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D6A41E7-0452-0501-12C2-ADFE85F1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587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336434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B5570-4515-372B-1FA8-2AEA1F546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DC5FE-12FB-3F4D-D0D6-C22A5AF6F6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E5C029-4560-0276-74B5-B93A811E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15" name="Freeform 2">
            <a:extLst>
              <a:ext uri="{FF2B5EF4-FFF2-40B4-BE49-F238E27FC236}">
                <a16:creationId xmlns:a16="http://schemas.microsoft.com/office/drawing/2014/main" id="{8277E07A-72C8-2A5C-7471-58142A9C4649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5" name="Freeform 16">
            <a:extLst>
              <a:ext uri="{FF2B5EF4-FFF2-40B4-BE49-F238E27FC236}">
                <a16:creationId xmlns:a16="http://schemas.microsoft.com/office/drawing/2014/main" id="{E2189BE1-E2C0-1323-BE7F-4A6692A4BA88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6" name="Freeform 19">
            <a:extLst>
              <a:ext uri="{FF2B5EF4-FFF2-40B4-BE49-F238E27FC236}">
                <a16:creationId xmlns:a16="http://schemas.microsoft.com/office/drawing/2014/main" id="{E8498CA9-1FEC-A09E-5A87-AEE694451604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  <p:sp>
        <p:nvSpPr>
          <p:cNvPr id="7" name="Freeform 21">
            <a:extLst>
              <a:ext uri="{FF2B5EF4-FFF2-40B4-BE49-F238E27FC236}">
                <a16:creationId xmlns:a16="http://schemas.microsoft.com/office/drawing/2014/main" id="{0A14D53B-17B5-8079-F109-C47B8B89A9DB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80759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51811-0814-A0DF-4DAA-19D2EF227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BC9EE9-CF8E-354F-3429-120CA9057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3E71AA-0724-15F4-7A2B-124BFB5C5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952E32-2877-C2CE-04A4-E2240A4FD3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B062C0-45E2-CED4-068C-B977CF2842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17" name="Freeform 2">
            <a:extLst>
              <a:ext uri="{FF2B5EF4-FFF2-40B4-BE49-F238E27FC236}">
                <a16:creationId xmlns:a16="http://schemas.microsoft.com/office/drawing/2014/main" id="{F3210865-54D7-5E9D-824F-12C8BF90FFC3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7" name="Freeform 16">
            <a:extLst>
              <a:ext uri="{FF2B5EF4-FFF2-40B4-BE49-F238E27FC236}">
                <a16:creationId xmlns:a16="http://schemas.microsoft.com/office/drawing/2014/main" id="{6271412B-8B31-7675-267E-D69351A7FE5E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8" name="Freeform 19">
            <a:extLst>
              <a:ext uri="{FF2B5EF4-FFF2-40B4-BE49-F238E27FC236}">
                <a16:creationId xmlns:a16="http://schemas.microsoft.com/office/drawing/2014/main" id="{3C41AEEF-DDBE-FF00-D16B-BC5AA385058B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  <p:sp>
        <p:nvSpPr>
          <p:cNvPr id="9" name="Freeform 21">
            <a:extLst>
              <a:ext uri="{FF2B5EF4-FFF2-40B4-BE49-F238E27FC236}">
                <a16:creationId xmlns:a16="http://schemas.microsoft.com/office/drawing/2014/main" id="{6ED689BE-87BF-E90D-7F05-4375D31F49A0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846413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0391D-F5AD-34A3-79C9-DB71EDBA0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9540C602-DFE7-A92C-91BC-DEE059CF17FF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3" name="Freeform 16">
            <a:extLst>
              <a:ext uri="{FF2B5EF4-FFF2-40B4-BE49-F238E27FC236}">
                <a16:creationId xmlns:a16="http://schemas.microsoft.com/office/drawing/2014/main" id="{AA027DCA-99B6-FE1C-0022-ECA747B7B292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4" name="Freeform 19">
            <a:extLst>
              <a:ext uri="{FF2B5EF4-FFF2-40B4-BE49-F238E27FC236}">
                <a16:creationId xmlns:a16="http://schemas.microsoft.com/office/drawing/2014/main" id="{1A0DD5E1-18A7-7071-8B9A-222B40824476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  <p:sp>
        <p:nvSpPr>
          <p:cNvPr id="5" name="Freeform 21">
            <a:extLst>
              <a:ext uri="{FF2B5EF4-FFF2-40B4-BE49-F238E27FC236}">
                <a16:creationId xmlns:a16="http://schemas.microsoft.com/office/drawing/2014/main" id="{F2F3F66E-D69B-A8E4-4E2B-0AD87D922305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071743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2FB8DB1-DE66-2473-91E6-C2ED54983532}"/>
              </a:ext>
            </a:extLst>
          </p:cNvPr>
          <p:cNvGrpSpPr/>
          <p:nvPr userDrawn="1"/>
        </p:nvGrpSpPr>
        <p:grpSpPr>
          <a:xfrm>
            <a:off x="0" y="1"/>
            <a:ext cx="12192000" cy="1463040"/>
            <a:chOff x="0" y="0"/>
            <a:chExt cx="4816593" cy="596073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5BE2B03-C010-AEEB-11B4-92CFEB9ECB11}"/>
                </a:ext>
              </a:extLst>
            </p:cNvPr>
            <p:cNvSpPr/>
            <p:nvPr/>
          </p:nvSpPr>
          <p:spPr>
            <a:xfrm>
              <a:off x="0" y="0"/>
              <a:ext cx="4816592" cy="596073"/>
            </a:xfrm>
            <a:custGeom>
              <a:avLst/>
              <a:gdLst/>
              <a:ahLst/>
              <a:cxnLst/>
              <a:rect l="l" t="t" r="r" b="b"/>
              <a:pathLst>
                <a:path w="4816592" h="596073">
                  <a:moveTo>
                    <a:pt x="0" y="0"/>
                  </a:moveTo>
                  <a:lnTo>
                    <a:pt x="4816592" y="0"/>
                  </a:lnTo>
                  <a:lnTo>
                    <a:pt x="4816592" y="596073"/>
                  </a:lnTo>
                  <a:lnTo>
                    <a:pt x="0" y="596073"/>
                  </a:lnTo>
                  <a:close/>
                </a:path>
              </a:pathLst>
            </a:custGeom>
            <a:solidFill>
              <a:srgbClr val="035488"/>
            </a:solidFill>
          </p:spPr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07C8684-A2C7-037D-D5A8-E00A87219270}"/>
                </a:ext>
              </a:extLst>
            </p:cNvPr>
            <p:cNvSpPr txBox="1"/>
            <p:nvPr/>
          </p:nvSpPr>
          <p:spPr>
            <a:xfrm>
              <a:off x="0" y="-19050"/>
              <a:ext cx="4816593" cy="6151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5" name="Title 14">
            <a:extLst>
              <a:ext uri="{FF2B5EF4-FFF2-40B4-BE49-F238E27FC236}">
                <a16:creationId xmlns:a16="http://schemas.microsoft.com/office/drawing/2014/main" id="{398A47DB-B1EE-1725-1CD5-FEB308ACE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192" y="136525"/>
            <a:ext cx="8689848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2" name="Freeform 16">
            <a:extLst>
              <a:ext uri="{FF2B5EF4-FFF2-40B4-BE49-F238E27FC236}">
                <a16:creationId xmlns:a16="http://schemas.microsoft.com/office/drawing/2014/main" id="{99896BF9-F8CA-7613-C0D8-C7DDBD6739CF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13" name="Freeform 19">
            <a:extLst>
              <a:ext uri="{FF2B5EF4-FFF2-40B4-BE49-F238E27FC236}">
                <a16:creationId xmlns:a16="http://schemas.microsoft.com/office/drawing/2014/main" id="{4B4D8D6E-6B65-CF48-596E-306C44FC4A7C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  <p:sp>
        <p:nvSpPr>
          <p:cNvPr id="14" name="Freeform 21">
            <a:extLst>
              <a:ext uri="{FF2B5EF4-FFF2-40B4-BE49-F238E27FC236}">
                <a16:creationId xmlns:a16="http://schemas.microsoft.com/office/drawing/2014/main" id="{39E2C654-1658-5F03-0FF9-4F35F98C87BA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89907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2FB8DB1-DE66-2473-91E6-C2ED54983532}"/>
              </a:ext>
            </a:extLst>
          </p:cNvPr>
          <p:cNvGrpSpPr/>
          <p:nvPr userDrawn="1"/>
        </p:nvGrpSpPr>
        <p:grpSpPr>
          <a:xfrm>
            <a:off x="0" y="1"/>
            <a:ext cx="12192000" cy="1463040"/>
            <a:chOff x="0" y="0"/>
            <a:chExt cx="4816593" cy="596073"/>
          </a:xfrm>
          <a:solidFill>
            <a:srgbClr val="532C6C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5BE2B03-C010-AEEB-11B4-92CFEB9ECB11}"/>
                </a:ext>
              </a:extLst>
            </p:cNvPr>
            <p:cNvSpPr/>
            <p:nvPr/>
          </p:nvSpPr>
          <p:spPr>
            <a:xfrm>
              <a:off x="0" y="0"/>
              <a:ext cx="4816592" cy="596073"/>
            </a:xfrm>
            <a:custGeom>
              <a:avLst/>
              <a:gdLst/>
              <a:ahLst/>
              <a:cxnLst/>
              <a:rect l="l" t="t" r="r" b="b"/>
              <a:pathLst>
                <a:path w="4816592" h="596073">
                  <a:moveTo>
                    <a:pt x="0" y="0"/>
                  </a:moveTo>
                  <a:lnTo>
                    <a:pt x="4816592" y="0"/>
                  </a:lnTo>
                  <a:lnTo>
                    <a:pt x="4816592" y="596073"/>
                  </a:lnTo>
                  <a:lnTo>
                    <a:pt x="0" y="596073"/>
                  </a:lnTo>
                  <a:close/>
                </a:path>
              </a:pathLst>
            </a:custGeom>
            <a:grpFill/>
          </p:spPr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07C8684-A2C7-037D-D5A8-E00A87219270}"/>
                </a:ext>
              </a:extLst>
            </p:cNvPr>
            <p:cNvSpPr txBox="1"/>
            <p:nvPr/>
          </p:nvSpPr>
          <p:spPr>
            <a:xfrm>
              <a:off x="0" y="-19050"/>
              <a:ext cx="4816593" cy="61512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5" name="Title 14">
            <a:extLst>
              <a:ext uri="{FF2B5EF4-FFF2-40B4-BE49-F238E27FC236}">
                <a16:creationId xmlns:a16="http://schemas.microsoft.com/office/drawing/2014/main" id="{398A47DB-B1EE-1725-1CD5-FEB308ACE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192" y="136525"/>
            <a:ext cx="8689848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2" name="Freeform 16">
            <a:extLst>
              <a:ext uri="{FF2B5EF4-FFF2-40B4-BE49-F238E27FC236}">
                <a16:creationId xmlns:a16="http://schemas.microsoft.com/office/drawing/2014/main" id="{99896BF9-F8CA-7613-C0D8-C7DDBD6739CF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13" name="Freeform 19">
            <a:extLst>
              <a:ext uri="{FF2B5EF4-FFF2-40B4-BE49-F238E27FC236}">
                <a16:creationId xmlns:a16="http://schemas.microsoft.com/office/drawing/2014/main" id="{4B4D8D6E-6B65-CF48-596E-306C44FC4A7C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  <p:sp>
        <p:nvSpPr>
          <p:cNvPr id="14" name="Freeform 21">
            <a:extLst>
              <a:ext uri="{FF2B5EF4-FFF2-40B4-BE49-F238E27FC236}">
                <a16:creationId xmlns:a16="http://schemas.microsoft.com/office/drawing/2014/main" id="{39E2C654-1658-5F03-0FF9-4F35F98C87BA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176315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rgbClr val="1955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4">
            <a:extLst>
              <a:ext uri="{FF2B5EF4-FFF2-40B4-BE49-F238E27FC236}">
                <a16:creationId xmlns:a16="http://schemas.microsoft.com/office/drawing/2014/main" id="{FA7E50CA-2230-6BE2-C415-7051E8F81804}"/>
              </a:ext>
            </a:extLst>
          </p:cNvPr>
          <p:cNvSpPr/>
          <p:nvPr userDrawn="1"/>
        </p:nvSpPr>
        <p:spPr>
          <a:xfrm>
            <a:off x="1" y="0"/>
            <a:ext cx="2305050" cy="1841159"/>
          </a:xfrm>
          <a:custGeom>
            <a:avLst/>
            <a:gdLst/>
            <a:ahLst/>
            <a:cxnLst/>
            <a:rect l="l" t="t" r="r" b="b"/>
            <a:pathLst>
              <a:path w="3080175" h="2460290">
                <a:moveTo>
                  <a:pt x="0" y="0"/>
                </a:moveTo>
                <a:lnTo>
                  <a:pt x="3080175" y="0"/>
                </a:lnTo>
                <a:lnTo>
                  <a:pt x="3080175" y="2460290"/>
                </a:lnTo>
                <a:lnTo>
                  <a:pt x="0" y="2460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A5698EEF-2CC7-BF66-FF45-9228DA403D07}"/>
              </a:ext>
            </a:extLst>
          </p:cNvPr>
          <p:cNvSpPr/>
          <p:nvPr userDrawn="1"/>
        </p:nvSpPr>
        <p:spPr>
          <a:xfrm>
            <a:off x="9696451" y="4924425"/>
            <a:ext cx="2305050" cy="1841159"/>
          </a:xfrm>
          <a:custGeom>
            <a:avLst/>
            <a:gdLst/>
            <a:ahLst/>
            <a:cxnLst/>
            <a:rect l="l" t="t" r="r" b="b"/>
            <a:pathLst>
              <a:path w="3080175" h="2460290">
                <a:moveTo>
                  <a:pt x="0" y="0"/>
                </a:moveTo>
                <a:lnTo>
                  <a:pt x="3080175" y="0"/>
                </a:lnTo>
                <a:lnTo>
                  <a:pt x="3080175" y="2460290"/>
                </a:lnTo>
                <a:lnTo>
                  <a:pt x="0" y="2460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D6A41E7-0452-0501-12C2-ADFE85F1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5875"/>
            <a:ext cx="5478779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FD3E7C82-41E4-4DF9-F889-29ECD847C5E1}"/>
              </a:ext>
            </a:extLst>
          </p:cNvPr>
          <p:cNvGrpSpPr/>
          <p:nvPr userDrawn="1"/>
        </p:nvGrpSpPr>
        <p:grpSpPr>
          <a:xfrm>
            <a:off x="7101840" y="92417"/>
            <a:ext cx="4114800" cy="5073944"/>
            <a:chOff x="0" y="0"/>
            <a:chExt cx="698500" cy="812800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2882CDB3-B205-939F-5417-C6FDF51B4056}"/>
                </a:ext>
              </a:extLst>
            </p:cNvPr>
            <p:cNvSpPr/>
            <p:nvPr/>
          </p:nvSpPr>
          <p:spPr>
            <a:xfrm>
              <a:off x="0" y="0"/>
              <a:ext cx="698500" cy="812800"/>
            </a:xfrm>
            <a:custGeom>
              <a:avLst/>
              <a:gdLst/>
              <a:ahLst/>
              <a:cxnLst/>
              <a:rect l="l" t="t" r="r" b="b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50A29010-86AE-CDDA-A64B-703CF36B6CDB}"/>
                </a:ext>
              </a:extLst>
            </p:cNvPr>
            <p:cNvSpPr txBox="1"/>
            <p:nvPr/>
          </p:nvSpPr>
          <p:spPr>
            <a:xfrm>
              <a:off x="0" y="120650"/>
              <a:ext cx="6985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1CCC66-ED1C-FD47-05D3-0C02F9A9B4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641" y="4141788"/>
            <a:ext cx="5494338" cy="22742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01100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rgbClr val="532C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4">
            <a:extLst>
              <a:ext uri="{FF2B5EF4-FFF2-40B4-BE49-F238E27FC236}">
                <a16:creationId xmlns:a16="http://schemas.microsoft.com/office/drawing/2014/main" id="{FA7E50CA-2230-6BE2-C415-7051E8F81804}"/>
              </a:ext>
            </a:extLst>
          </p:cNvPr>
          <p:cNvSpPr/>
          <p:nvPr userDrawn="1"/>
        </p:nvSpPr>
        <p:spPr>
          <a:xfrm>
            <a:off x="1" y="0"/>
            <a:ext cx="2305050" cy="1841159"/>
          </a:xfrm>
          <a:custGeom>
            <a:avLst/>
            <a:gdLst/>
            <a:ahLst/>
            <a:cxnLst/>
            <a:rect l="l" t="t" r="r" b="b"/>
            <a:pathLst>
              <a:path w="3080175" h="2460290">
                <a:moveTo>
                  <a:pt x="0" y="0"/>
                </a:moveTo>
                <a:lnTo>
                  <a:pt x="3080175" y="0"/>
                </a:lnTo>
                <a:lnTo>
                  <a:pt x="3080175" y="2460290"/>
                </a:lnTo>
                <a:lnTo>
                  <a:pt x="0" y="2460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A5698EEF-2CC7-BF66-FF45-9228DA403D07}"/>
              </a:ext>
            </a:extLst>
          </p:cNvPr>
          <p:cNvSpPr/>
          <p:nvPr userDrawn="1"/>
        </p:nvSpPr>
        <p:spPr>
          <a:xfrm>
            <a:off x="9696451" y="4924425"/>
            <a:ext cx="2305050" cy="1841159"/>
          </a:xfrm>
          <a:custGeom>
            <a:avLst/>
            <a:gdLst/>
            <a:ahLst/>
            <a:cxnLst/>
            <a:rect l="l" t="t" r="r" b="b"/>
            <a:pathLst>
              <a:path w="3080175" h="2460290">
                <a:moveTo>
                  <a:pt x="0" y="0"/>
                </a:moveTo>
                <a:lnTo>
                  <a:pt x="3080175" y="0"/>
                </a:lnTo>
                <a:lnTo>
                  <a:pt x="3080175" y="2460290"/>
                </a:lnTo>
                <a:lnTo>
                  <a:pt x="0" y="2460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D6A41E7-0452-0501-12C2-ADFE85F1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5875"/>
            <a:ext cx="5478779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FD3E7C82-41E4-4DF9-F889-29ECD847C5E1}"/>
              </a:ext>
            </a:extLst>
          </p:cNvPr>
          <p:cNvGrpSpPr/>
          <p:nvPr userDrawn="1"/>
        </p:nvGrpSpPr>
        <p:grpSpPr>
          <a:xfrm>
            <a:off x="7101840" y="92417"/>
            <a:ext cx="4114800" cy="5073944"/>
            <a:chOff x="0" y="0"/>
            <a:chExt cx="698500" cy="812800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2882CDB3-B205-939F-5417-C6FDF51B4056}"/>
                </a:ext>
              </a:extLst>
            </p:cNvPr>
            <p:cNvSpPr/>
            <p:nvPr/>
          </p:nvSpPr>
          <p:spPr>
            <a:xfrm>
              <a:off x="0" y="0"/>
              <a:ext cx="698500" cy="812800"/>
            </a:xfrm>
            <a:custGeom>
              <a:avLst/>
              <a:gdLst/>
              <a:ahLst/>
              <a:cxnLst/>
              <a:rect l="l" t="t" r="r" b="b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50A29010-86AE-CDDA-A64B-703CF36B6CDB}"/>
                </a:ext>
              </a:extLst>
            </p:cNvPr>
            <p:cNvSpPr txBox="1"/>
            <p:nvPr/>
          </p:nvSpPr>
          <p:spPr>
            <a:xfrm>
              <a:off x="0" y="120650"/>
              <a:ext cx="6985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1CCC66-ED1C-FD47-05D3-0C02F9A9B4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641" y="4141788"/>
            <a:ext cx="5494338" cy="22742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27376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D98CEBFA-7402-EEA1-2F0E-607B803835F0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2" name="Freeform 16">
            <a:extLst>
              <a:ext uri="{FF2B5EF4-FFF2-40B4-BE49-F238E27FC236}">
                <a16:creationId xmlns:a16="http://schemas.microsoft.com/office/drawing/2014/main" id="{2ABCB702-4748-CBC7-608E-0879886F1BB8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3" name="Freeform 19">
            <a:extLst>
              <a:ext uri="{FF2B5EF4-FFF2-40B4-BE49-F238E27FC236}">
                <a16:creationId xmlns:a16="http://schemas.microsoft.com/office/drawing/2014/main" id="{5EF7AEDE-A715-6F2B-5E9E-5BE6EC261772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  <p:sp>
        <p:nvSpPr>
          <p:cNvPr id="4" name="Freeform 21">
            <a:extLst>
              <a:ext uri="{FF2B5EF4-FFF2-40B4-BE49-F238E27FC236}">
                <a16:creationId xmlns:a16="http://schemas.microsoft.com/office/drawing/2014/main" id="{0EC01C62-CAD8-60CA-68CE-CBD44D8AF3E2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4AE0C4CD-35DE-86D6-008B-E0409BABD694}"/>
              </a:ext>
            </a:extLst>
          </p:cNvPr>
          <p:cNvSpPr/>
          <p:nvPr userDrawn="1"/>
        </p:nvSpPr>
        <p:spPr>
          <a:xfrm>
            <a:off x="0" y="-9727"/>
            <a:ext cx="2064840" cy="1812216"/>
          </a:xfrm>
          <a:custGeom>
            <a:avLst/>
            <a:gdLst/>
            <a:ahLst/>
            <a:cxnLst/>
            <a:rect l="l" t="t" r="r" b="b"/>
            <a:pathLst>
              <a:path w="5151549" h="4114800">
                <a:moveTo>
                  <a:pt x="0" y="0"/>
                </a:moveTo>
                <a:lnTo>
                  <a:pt x="5151550" y="0"/>
                </a:lnTo>
                <a:lnTo>
                  <a:pt x="51515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1500" t="-37880" b="1"/>
            </a:stretch>
          </a:blipFill>
        </p:spPr>
      </p:sp>
    </p:spTree>
    <p:extLst>
      <p:ext uri="{BB962C8B-B14F-4D97-AF65-F5344CB8AC3E}">
        <p14:creationId xmlns:p14="http://schemas.microsoft.com/office/powerpoint/2010/main" val="1262532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D98CEBFA-7402-EEA1-2F0E-607B803835F0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2" name="Freeform 16">
            <a:extLst>
              <a:ext uri="{FF2B5EF4-FFF2-40B4-BE49-F238E27FC236}">
                <a16:creationId xmlns:a16="http://schemas.microsoft.com/office/drawing/2014/main" id="{F4E6432D-4DD3-1D16-0F0A-E366644FC758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3" name="Freeform 19">
            <a:extLst>
              <a:ext uri="{FF2B5EF4-FFF2-40B4-BE49-F238E27FC236}">
                <a16:creationId xmlns:a16="http://schemas.microsoft.com/office/drawing/2014/main" id="{78AD9393-F0E5-813D-561D-41247315C150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  <p:sp>
        <p:nvSpPr>
          <p:cNvPr id="4" name="Freeform 21">
            <a:extLst>
              <a:ext uri="{FF2B5EF4-FFF2-40B4-BE49-F238E27FC236}">
                <a16:creationId xmlns:a16="http://schemas.microsoft.com/office/drawing/2014/main" id="{25CE4D5A-2E25-44EA-0B70-C8C35865CFB3}"/>
              </a:ext>
            </a:extLst>
          </p:cNvPr>
          <p:cNvSpPr/>
          <p:nvPr userDrawn="1"/>
        </p:nvSpPr>
        <p:spPr>
          <a:xfrm>
            <a:off x="8211525" y="6416107"/>
            <a:ext cx="2258356" cy="441893"/>
          </a:xfrm>
          <a:custGeom>
            <a:avLst/>
            <a:gdLst/>
            <a:ahLst/>
            <a:cxnLst/>
            <a:rect l="l" t="t" r="r" b="b"/>
            <a:pathLst>
              <a:path w="2941070" h="704631">
                <a:moveTo>
                  <a:pt x="0" y="0"/>
                </a:moveTo>
                <a:lnTo>
                  <a:pt x="2941069" y="0"/>
                </a:lnTo>
                <a:lnTo>
                  <a:pt x="2941069" y="704631"/>
                </a:lnTo>
                <a:lnTo>
                  <a:pt x="0" y="7046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8526558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5C363B-F86E-1770-C5F3-298ADECA7079}"/>
              </a:ext>
            </a:extLst>
          </p:cNvPr>
          <p:cNvSpPr/>
          <p:nvPr userDrawn="1"/>
        </p:nvSpPr>
        <p:spPr>
          <a:xfrm>
            <a:off x="2873308" y="460651"/>
            <a:ext cx="5937315" cy="2131885"/>
          </a:xfrm>
          <a:custGeom>
            <a:avLst/>
            <a:gdLst/>
            <a:ahLst/>
            <a:cxnLst/>
            <a:rect l="l" t="t" r="r" b="b"/>
            <a:pathLst>
              <a:path w="7606905" h="2731377">
                <a:moveTo>
                  <a:pt x="0" y="0"/>
                </a:moveTo>
                <a:lnTo>
                  <a:pt x="7606905" y="0"/>
                </a:lnTo>
                <a:lnTo>
                  <a:pt x="7606905" y="2731377"/>
                </a:lnTo>
                <a:lnTo>
                  <a:pt x="0" y="27313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708E3120-5856-E31E-FEBF-E3DE91F62771}"/>
              </a:ext>
            </a:extLst>
          </p:cNvPr>
          <p:cNvSpPr/>
          <p:nvPr userDrawn="1"/>
        </p:nvSpPr>
        <p:spPr>
          <a:xfrm>
            <a:off x="7873910" y="6144160"/>
            <a:ext cx="1873425" cy="506378"/>
          </a:xfrm>
          <a:custGeom>
            <a:avLst/>
            <a:gdLst/>
            <a:ahLst/>
            <a:cxnLst/>
            <a:rect l="l" t="t" r="r" b="b"/>
            <a:pathLst>
              <a:path w="2934736" h="793246">
                <a:moveTo>
                  <a:pt x="0" y="0"/>
                </a:moveTo>
                <a:lnTo>
                  <a:pt x="2934736" y="0"/>
                </a:lnTo>
                <a:lnTo>
                  <a:pt x="2934736" y="793246"/>
                </a:lnTo>
                <a:lnTo>
                  <a:pt x="0" y="7932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1642FCD5-9907-07A5-3EBB-714AD4A15381}"/>
              </a:ext>
            </a:extLst>
          </p:cNvPr>
          <p:cNvSpPr txBox="1"/>
          <p:nvPr userDrawn="1"/>
        </p:nvSpPr>
        <p:spPr>
          <a:xfrm>
            <a:off x="978568" y="6199762"/>
            <a:ext cx="6679046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1E2028"/>
                </a:solidFill>
                <a:latin typeface="Barlow Light"/>
              </a:rPr>
              <a:t>This project has received funding from the European Union's Horizon</a:t>
            </a:r>
          </a:p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1E2028"/>
                </a:solidFill>
                <a:latin typeface="Barlow Light"/>
              </a:rPr>
              <a:t>Europe research and innovation </a:t>
            </a:r>
            <a:r>
              <a:rPr lang="en-US" sz="1200" dirty="0" err="1">
                <a:solidFill>
                  <a:srgbClr val="1E2028"/>
                </a:solidFill>
                <a:latin typeface="Barlow Light"/>
              </a:rPr>
              <a:t>programme</a:t>
            </a:r>
            <a:r>
              <a:rPr lang="en-US" sz="1200" dirty="0">
                <a:solidFill>
                  <a:srgbClr val="1E2028"/>
                </a:solidFill>
                <a:latin typeface="Barlow Light"/>
              </a:rPr>
              <a:t> under grant agreement No 101132673</a:t>
            </a:r>
          </a:p>
          <a:p>
            <a:pPr algn="r">
              <a:lnSpc>
                <a:spcPct val="100000"/>
              </a:lnSpc>
            </a:pPr>
            <a:endParaRPr lang="en-US" sz="1200" dirty="0">
              <a:solidFill>
                <a:srgbClr val="1E2028"/>
              </a:solidFill>
              <a:latin typeface="Barlow Light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D11956ED-163E-98B5-5B13-A39AD32ED637}"/>
              </a:ext>
            </a:extLst>
          </p:cNvPr>
          <p:cNvSpPr/>
          <p:nvPr userDrawn="1"/>
        </p:nvSpPr>
        <p:spPr>
          <a:xfrm>
            <a:off x="0" y="-9727"/>
            <a:ext cx="2064840" cy="1812216"/>
          </a:xfrm>
          <a:custGeom>
            <a:avLst/>
            <a:gdLst/>
            <a:ahLst/>
            <a:cxnLst/>
            <a:rect l="l" t="t" r="r" b="b"/>
            <a:pathLst>
              <a:path w="5151549" h="4114800">
                <a:moveTo>
                  <a:pt x="0" y="0"/>
                </a:moveTo>
                <a:lnTo>
                  <a:pt x="5151550" y="0"/>
                </a:lnTo>
                <a:lnTo>
                  <a:pt x="51515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1500" t="-37880" b="1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BDF927CA-21C3-8A42-0BE7-4DDD6BBBAC00}"/>
              </a:ext>
            </a:extLst>
          </p:cNvPr>
          <p:cNvSpPr/>
          <p:nvPr userDrawn="1"/>
        </p:nvSpPr>
        <p:spPr>
          <a:xfrm>
            <a:off x="9439564" y="5332336"/>
            <a:ext cx="2752436" cy="1525664"/>
          </a:xfrm>
          <a:custGeom>
            <a:avLst/>
            <a:gdLst/>
            <a:ahLst/>
            <a:cxnLst/>
            <a:rect l="l" t="t" r="r" b="b"/>
            <a:pathLst>
              <a:path w="5151549" h="4114800">
                <a:moveTo>
                  <a:pt x="0" y="0"/>
                </a:moveTo>
                <a:lnTo>
                  <a:pt x="5151550" y="0"/>
                </a:lnTo>
                <a:lnTo>
                  <a:pt x="51515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0382" b="-59062"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ABA65E08-A08D-94D6-76FB-1360C08CE9DE}"/>
              </a:ext>
            </a:extLst>
          </p:cNvPr>
          <p:cNvGrpSpPr/>
          <p:nvPr userDrawn="1"/>
        </p:nvGrpSpPr>
        <p:grpSpPr>
          <a:xfrm>
            <a:off x="0" y="3045375"/>
            <a:ext cx="11445239" cy="675922"/>
            <a:chOff x="0" y="0"/>
            <a:chExt cx="17308035" cy="789174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CAAFBF4-847C-FF22-17BD-5F20FDBE82E3}"/>
                </a:ext>
              </a:extLst>
            </p:cNvPr>
            <p:cNvSpPr/>
            <p:nvPr/>
          </p:nvSpPr>
          <p:spPr>
            <a:xfrm>
              <a:off x="0" y="0"/>
              <a:ext cx="17308035" cy="789174"/>
            </a:xfrm>
            <a:custGeom>
              <a:avLst/>
              <a:gdLst/>
              <a:ahLst/>
              <a:cxnLst/>
              <a:rect l="l" t="t" r="r" b="b"/>
              <a:pathLst>
                <a:path w="17308035" h="789174">
                  <a:moveTo>
                    <a:pt x="0" y="0"/>
                  </a:moveTo>
                  <a:lnTo>
                    <a:pt x="17308035" y="0"/>
                  </a:lnTo>
                  <a:lnTo>
                    <a:pt x="17308035" y="789174"/>
                  </a:lnTo>
                  <a:lnTo>
                    <a:pt x="0" y="789174"/>
                  </a:lnTo>
                  <a:close/>
                </a:path>
              </a:pathLst>
            </a:custGeom>
            <a:gradFill rotWithShape="1">
              <a:gsLst>
                <a:gs pos="0">
                  <a:srgbClr val="532C6C">
                    <a:alpha val="100000"/>
                  </a:srgbClr>
                </a:gs>
                <a:gs pos="50000">
                  <a:srgbClr val="195593">
                    <a:alpha val="100000"/>
                  </a:srgbClr>
                </a:gs>
                <a:gs pos="100000">
                  <a:srgbClr val="7FAE40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IE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4CB6F73D-4101-111D-7D7C-94EA97451B0A}"/>
                </a:ext>
              </a:extLst>
            </p:cNvPr>
            <p:cNvSpPr txBox="1"/>
            <p:nvPr/>
          </p:nvSpPr>
          <p:spPr>
            <a:xfrm>
              <a:off x="0" y="-9525"/>
              <a:ext cx="17308035" cy="798699"/>
            </a:xfrm>
            <a:prstGeom prst="rect">
              <a:avLst/>
            </a:prstGeom>
          </p:spPr>
          <p:txBody>
            <a:bodyPr lIns="13515" tIns="13515" rIns="13515" bIns="13515" rtlCol="0" anchor="ctr"/>
            <a:lstStyle/>
            <a:p>
              <a:pPr algn="ctr">
                <a:lnSpc>
                  <a:spcPts val="760"/>
                </a:lnSpc>
              </a:pPr>
              <a:endParaRPr/>
            </a:p>
          </p:txBody>
        </p:sp>
      </p:grpSp>
      <p:sp>
        <p:nvSpPr>
          <p:cNvPr id="14" name="Freeform 10">
            <a:extLst>
              <a:ext uri="{FF2B5EF4-FFF2-40B4-BE49-F238E27FC236}">
                <a16:creationId xmlns:a16="http://schemas.microsoft.com/office/drawing/2014/main" id="{650F7C75-8CCB-7126-434E-201683ECFB3B}"/>
              </a:ext>
            </a:extLst>
          </p:cNvPr>
          <p:cNvSpPr/>
          <p:nvPr userDrawn="1"/>
        </p:nvSpPr>
        <p:spPr>
          <a:xfrm>
            <a:off x="0" y="2991554"/>
            <a:ext cx="2717800" cy="775405"/>
          </a:xfrm>
          <a:custGeom>
            <a:avLst/>
            <a:gdLst/>
            <a:ahLst/>
            <a:cxnLst/>
            <a:rect l="l" t="t" r="r" b="b"/>
            <a:pathLst>
              <a:path w="3763280" h="901619">
                <a:moveTo>
                  <a:pt x="0" y="0"/>
                </a:moveTo>
                <a:lnTo>
                  <a:pt x="3763279" y="0"/>
                </a:lnTo>
                <a:lnTo>
                  <a:pt x="3763279" y="901619"/>
                </a:lnTo>
                <a:lnTo>
                  <a:pt x="0" y="9016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9" name="Title 12">
            <a:extLst>
              <a:ext uri="{FF2B5EF4-FFF2-40B4-BE49-F238E27FC236}">
                <a16:creationId xmlns:a16="http://schemas.microsoft.com/office/drawing/2014/main" id="{64989706-4506-EDF7-2F62-03787435B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08" y="3091039"/>
            <a:ext cx="9037320" cy="6759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062985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2CD5A-A386-841E-9880-3C2F3CC2F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31208-A087-2829-1ABD-1D7A6659F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7C49A-16DD-14D7-BA5E-B9DC0B1FC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reeform 2">
            <a:extLst>
              <a:ext uri="{FF2B5EF4-FFF2-40B4-BE49-F238E27FC236}">
                <a16:creationId xmlns:a16="http://schemas.microsoft.com/office/drawing/2014/main" id="{6A5E876C-9569-EBAB-6ACE-4D8E893A4710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5" name="Freeform 16">
            <a:extLst>
              <a:ext uri="{FF2B5EF4-FFF2-40B4-BE49-F238E27FC236}">
                <a16:creationId xmlns:a16="http://schemas.microsoft.com/office/drawing/2014/main" id="{FF2A3A32-10F9-C32C-B09B-590D05E2C84A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6" name="Freeform 19">
            <a:extLst>
              <a:ext uri="{FF2B5EF4-FFF2-40B4-BE49-F238E27FC236}">
                <a16:creationId xmlns:a16="http://schemas.microsoft.com/office/drawing/2014/main" id="{1A6693FE-BDFE-49CB-AF1B-8A6DF89424A2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</p:spTree>
    <p:extLst>
      <p:ext uri="{BB962C8B-B14F-4D97-AF65-F5344CB8AC3E}">
        <p14:creationId xmlns:p14="http://schemas.microsoft.com/office/powerpoint/2010/main" val="18591515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1E6F1-7C59-22B3-F657-B3CC695DC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1006B5-ABC7-02AA-7257-10E999D899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153F1-508B-203A-FA8E-18C547FE7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2">
            <a:extLst>
              <a:ext uri="{FF2B5EF4-FFF2-40B4-BE49-F238E27FC236}">
                <a16:creationId xmlns:a16="http://schemas.microsoft.com/office/drawing/2014/main" id="{2A94DECD-D0DA-3456-9D83-43521471FEA5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5" name="Freeform 16">
            <a:extLst>
              <a:ext uri="{FF2B5EF4-FFF2-40B4-BE49-F238E27FC236}">
                <a16:creationId xmlns:a16="http://schemas.microsoft.com/office/drawing/2014/main" id="{FC241442-F6C9-5E22-63CB-BAE95FFB0288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6" name="Freeform 19">
            <a:extLst>
              <a:ext uri="{FF2B5EF4-FFF2-40B4-BE49-F238E27FC236}">
                <a16:creationId xmlns:a16="http://schemas.microsoft.com/office/drawing/2014/main" id="{3EE2AAAD-2FA4-775C-2B10-8EA1C1A63557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</p:spTree>
    <p:extLst>
      <p:ext uri="{BB962C8B-B14F-4D97-AF65-F5344CB8AC3E}">
        <p14:creationId xmlns:p14="http://schemas.microsoft.com/office/powerpoint/2010/main" val="20848898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A9711-A722-BE3E-B15A-DC5D1E00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B9ABA8-AF3C-AA7B-1C58-22B46AD11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37E11640-FED8-F5DC-62AA-76F3D4D620BC}"/>
              </a:ext>
            </a:extLst>
          </p:cNvPr>
          <p:cNvSpPr/>
          <p:nvPr userDrawn="1"/>
        </p:nvSpPr>
        <p:spPr>
          <a:xfrm>
            <a:off x="9695573" y="0"/>
            <a:ext cx="2496427" cy="896381"/>
          </a:xfrm>
          <a:custGeom>
            <a:avLst/>
            <a:gdLst/>
            <a:ahLst/>
            <a:cxnLst/>
            <a:rect l="l" t="t" r="r" b="b"/>
            <a:pathLst>
              <a:path w="2496427" h="896381">
                <a:moveTo>
                  <a:pt x="0" y="0"/>
                </a:moveTo>
                <a:lnTo>
                  <a:pt x="2496427" y="0"/>
                </a:lnTo>
                <a:lnTo>
                  <a:pt x="2496427" y="896381"/>
                </a:lnTo>
                <a:lnTo>
                  <a:pt x="0" y="896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842" b="-54080"/>
            </a:stretch>
          </a:blipFill>
        </p:spPr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5EC1DC89-F1E9-CDB4-0AC4-F694601BF68B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5" name="Freeform 19">
            <a:extLst>
              <a:ext uri="{FF2B5EF4-FFF2-40B4-BE49-F238E27FC236}">
                <a16:creationId xmlns:a16="http://schemas.microsoft.com/office/drawing/2014/main" id="{A77BF322-4C17-970F-71C0-A2E8097836E1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</p:spTree>
    <p:extLst>
      <p:ext uri="{BB962C8B-B14F-4D97-AF65-F5344CB8AC3E}">
        <p14:creationId xmlns:p14="http://schemas.microsoft.com/office/powerpoint/2010/main" val="30348134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902E4F-676B-0D10-FB10-C7761478D8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E29D1F-2A34-F2E0-5D6A-C59FAAA3D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C3F2DE85-F071-0286-2381-B41D3468EFFA}"/>
              </a:ext>
            </a:extLst>
          </p:cNvPr>
          <p:cNvSpPr/>
          <p:nvPr userDrawn="1"/>
        </p:nvSpPr>
        <p:spPr>
          <a:xfrm>
            <a:off x="10481043" y="6490142"/>
            <a:ext cx="1605730" cy="354470"/>
          </a:xfrm>
          <a:custGeom>
            <a:avLst/>
            <a:gdLst/>
            <a:ahLst/>
            <a:cxnLst/>
            <a:rect l="l" t="t" r="r" b="b"/>
            <a:pathLst>
              <a:path w="2091152" h="565229">
                <a:moveTo>
                  <a:pt x="0" y="0"/>
                </a:moveTo>
                <a:lnTo>
                  <a:pt x="2091152" y="0"/>
                </a:lnTo>
                <a:lnTo>
                  <a:pt x="2091152" y="565228"/>
                </a:lnTo>
                <a:lnTo>
                  <a:pt x="0" y="5652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067" b="-27918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5" name="Freeform 19">
            <a:extLst>
              <a:ext uri="{FF2B5EF4-FFF2-40B4-BE49-F238E27FC236}">
                <a16:creationId xmlns:a16="http://schemas.microsoft.com/office/drawing/2014/main" id="{C9DDB9DF-4D3E-D872-0C13-EF51D6FE5F59}"/>
              </a:ext>
            </a:extLst>
          </p:cNvPr>
          <p:cNvSpPr/>
          <p:nvPr userDrawn="1"/>
        </p:nvSpPr>
        <p:spPr>
          <a:xfrm>
            <a:off x="0" y="6494548"/>
            <a:ext cx="10469881" cy="384110"/>
          </a:xfrm>
          <a:custGeom>
            <a:avLst/>
            <a:gdLst/>
            <a:ahLst/>
            <a:cxnLst/>
            <a:rect l="l" t="t" r="r" b="b"/>
            <a:pathLst>
              <a:path w="17308035" h="789174">
                <a:moveTo>
                  <a:pt x="0" y="0"/>
                </a:moveTo>
                <a:lnTo>
                  <a:pt x="17308035" y="0"/>
                </a:lnTo>
                <a:lnTo>
                  <a:pt x="17308035" y="789174"/>
                </a:lnTo>
                <a:lnTo>
                  <a:pt x="0" y="789174"/>
                </a:lnTo>
                <a:close/>
              </a:path>
            </a:pathLst>
          </a:custGeom>
          <a:gradFill rotWithShape="1">
            <a:gsLst>
              <a:gs pos="0">
                <a:srgbClr val="532C6C">
                  <a:alpha val="100000"/>
                </a:srgbClr>
              </a:gs>
              <a:gs pos="50000">
                <a:srgbClr val="195593">
                  <a:alpha val="100000"/>
                </a:srgbClr>
              </a:gs>
              <a:gs pos="100000">
                <a:srgbClr val="7FAE40">
                  <a:alpha val="100000"/>
                </a:srgbClr>
              </a:gs>
            </a:gsLst>
            <a:lin ang="0"/>
          </a:gradFill>
        </p:spPr>
      </p:sp>
    </p:spTree>
    <p:extLst>
      <p:ext uri="{BB962C8B-B14F-4D97-AF65-F5344CB8AC3E}">
        <p14:creationId xmlns:p14="http://schemas.microsoft.com/office/powerpoint/2010/main" val="264866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80B00C-4313-DEB5-882B-557119B7B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B4F3A2-241F-6B50-F4A5-66BA886A8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E60EC-51F9-D64E-BFFD-931F5F2171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BA36B-4085-4496-B0A8-89806C974873}" type="datetimeFigureOut">
              <a:rPr lang="en-BE" smtClean="0"/>
              <a:t>05/07/2026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EC278-CFDB-A117-A997-EAFA92282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A5B2B-DA0A-7783-FFEF-9E5280B33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BA7AE-584C-4305-947F-92449001C4F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290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7" r:id="rId5"/>
    <p:sldLayoutId id="2147483652" r:id="rId6"/>
    <p:sldLayoutId id="2147483653" r:id="rId7"/>
    <p:sldLayoutId id="2147483654" r:id="rId8"/>
    <p:sldLayoutId id="2147483661" r:id="rId9"/>
    <p:sldLayoutId id="2147483665" r:id="rId10"/>
    <p:sldLayoutId id="2147483662" r:id="rId11"/>
    <p:sldLayoutId id="2147483666" r:id="rId12"/>
    <p:sldLayoutId id="2147483655" r:id="rId13"/>
    <p:sldLayoutId id="2147483664" r:id="rId14"/>
    <p:sldLayoutId id="2147483663" r:id="rId15"/>
    <p:sldLayoutId id="2147483656" r:id="rId16"/>
    <p:sldLayoutId id="2147483657" r:id="rId17"/>
    <p:sldLayoutId id="2147483658" r:id="rId18"/>
    <p:sldLayoutId id="214748365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95593"/>
          </a:solidFill>
          <a:latin typeface="Aptos Black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>
            <a:extLst>
              <a:ext uri="{FF2B5EF4-FFF2-40B4-BE49-F238E27FC236}">
                <a16:creationId xmlns:a16="http://schemas.microsoft.com/office/drawing/2014/main" id="{F4233721-65F7-DD7F-8076-4BFECD0ACB6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468452" y="3333101"/>
            <a:ext cx="9255096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solidFill>
                  <a:srgbClr val="195593"/>
                </a:solidFill>
                <a:latin typeface="Aptos Black" panose="020B0004020202020204" pitchFamily="34" charset="0"/>
              </a:rPr>
              <a:t>WP3: Changing Technology, Mismatching and On-The-Job Training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08B23388-BF96-FF6F-B91E-2121EFFC3668}"/>
              </a:ext>
            </a:extLst>
          </p:cNvPr>
          <p:cNvSpPr txBox="1"/>
          <p:nvPr/>
        </p:nvSpPr>
        <p:spPr>
          <a:xfrm>
            <a:off x="2819400" y="4590276"/>
            <a:ext cx="65532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035488"/>
                </a:solidFill>
                <a:latin typeface="Barlow Light"/>
              </a:rPr>
              <a:t>Paul Redmond, Luke Brosnan ESRI</a:t>
            </a:r>
          </a:p>
          <a:p>
            <a:pPr algn="ctr"/>
            <a:r>
              <a:rPr lang="en-US" sz="2400" dirty="0">
                <a:solidFill>
                  <a:srgbClr val="035488"/>
                </a:solidFill>
                <a:latin typeface="Barlow Light"/>
              </a:rPr>
              <a:t>TRAILS 5</a:t>
            </a:r>
            <a:r>
              <a:rPr lang="en-US" sz="2400" baseline="30000" dirty="0">
                <a:solidFill>
                  <a:srgbClr val="035488"/>
                </a:solidFill>
                <a:latin typeface="Barlow Light"/>
              </a:rPr>
              <a:t>th</a:t>
            </a:r>
            <a:r>
              <a:rPr lang="en-US" sz="2400" dirty="0">
                <a:solidFill>
                  <a:srgbClr val="035488"/>
                </a:solidFill>
                <a:latin typeface="Barlow Light"/>
              </a:rPr>
              <a:t> Plenary Meeting, Amsterdam</a:t>
            </a:r>
            <a:br>
              <a:rPr lang="en-US" sz="2400" dirty="0">
                <a:solidFill>
                  <a:srgbClr val="035488"/>
                </a:solidFill>
                <a:latin typeface="Barlow Light"/>
              </a:rPr>
            </a:br>
            <a:r>
              <a:rPr lang="en-US" sz="2400" dirty="0">
                <a:solidFill>
                  <a:srgbClr val="035488"/>
                </a:solidFill>
                <a:latin typeface="Barlow Light"/>
              </a:rPr>
              <a:t>08/05/2026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0F8E1B5-2116-C60B-7C88-C6A62B1E63E8}"/>
              </a:ext>
            </a:extLst>
          </p:cNvPr>
          <p:cNvSpPr txBox="1">
            <a:spLocks/>
          </p:cNvSpPr>
          <p:nvPr/>
        </p:nvSpPr>
        <p:spPr>
          <a:xfrm>
            <a:off x="8926285" y="0"/>
            <a:ext cx="3069194" cy="67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5593"/>
                </a:solidFill>
                <a:latin typeface="Barlow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GB" sz="2500" dirty="0">
                <a:latin typeface="Barlow" panose="00000500000000000000" pitchFamily="2" charset="0"/>
              </a:rPr>
              <a:t>#EUProjectTrails</a:t>
            </a:r>
            <a:endParaRPr lang="en-BE" sz="2500" dirty="0"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473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C4532-D624-B4CF-BF10-CE09345F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8C3B6-CA2B-CEC7-BF49-C766E90D6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4045"/>
            <a:ext cx="10515600" cy="394291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IE" dirty="0">
                <a:solidFill>
                  <a:srgbClr val="195593"/>
                </a:solidFill>
              </a:rPr>
              <a:t>Work Package 3: </a:t>
            </a:r>
            <a:r>
              <a:rPr lang="en-IE" dirty="0"/>
              <a:t>Status Update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>
                <a:solidFill>
                  <a:srgbClr val="195593"/>
                </a:solidFill>
              </a:rPr>
              <a:t>Deliverable 3.3: </a:t>
            </a:r>
            <a:r>
              <a:rPr lang="en-IE" dirty="0"/>
              <a:t>Preliminary Estimates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>
                <a:solidFill>
                  <a:srgbClr val="195593"/>
                </a:solidFill>
              </a:rPr>
              <a:t>Discussion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3FE87FB-C379-1CBE-67E9-E74F7668DFDD}"/>
              </a:ext>
            </a:extLst>
          </p:cNvPr>
          <p:cNvSpPr txBox="1">
            <a:spLocks/>
          </p:cNvSpPr>
          <p:nvPr/>
        </p:nvSpPr>
        <p:spPr>
          <a:xfrm>
            <a:off x="156199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</p:spTree>
    <p:extLst>
      <p:ext uri="{BB962C8B-B14F-4D97-AF65-F5344CB8AC3E}">
        <p14:creationId xmlns:p14="http://schemas.microsoft.com/office/powerpoint/2010/main" val="1644612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EA45C-EC1E-6B76-F787-D1B2C562A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WP3: Status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2E67F-81E1-FF99-9133-E27C5F31B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0591"/>
            <a:ext cx="10515600" cy="456637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IE" sz="2400" b="1" u="sng" dirty="0"/>
              <a:t>Deliverable 3.1:</a:t>
            </a:r>
          </a:p>
          <a:p>
            <a:pPr lvl="1">
              <a:lnSpc>
                <a:spcPct val="100000"/>
              </a:lnSpc>
            </a:pPr>
            <a:r>
              <a:rPr lang="en-IE" sz="2200" dirty="0"/>
              <a:t>Delivered in December 2024, Published January 2025</a:t>
            </a:r>
            <a:endParaRPr lang="en-IE" sz="2200" b="1" dirty="0"/>
          </a:p>
          <a:p>
            <a:pPr lvl="1">
              <a:lnSpc>
                <a:spcPct val="100000"/>
              </a:lnSpc>
            </a:pPr>
            <a:r>
              <a:rPr lang="en-IE" sz="2200" b="1" dirty="0"/>
              <a:t>Chapter 1: </a:t>
            </a:r>
            <a:r>
              <a:rPr lang="en-IE" sz="2200" dirty="0"/>
              <a:t>Accepted to special edition of </a:t>
            </a:r>
            <a:r>
              <a:rPr lang="en-IE" sz="2200" i="1" dirty="0"/>
              <a:t>Journal of Education and Work </a:t>
            </a:r>
          </a:p>
          <a:p>
            <a:pPr lvl="1">
              <a:lnSpc>
                <a:spcPct val="100000"/>
              </a:lnSpc>
            </a:pPr>
            <a:r>
              <a:rPr lang="en-IE" sz="2200" b="1" dirty="0"/>
              <a:t>Chapter 3: </a:t>
            </a:r>
            <a:r>
              <a:rPr lang="en-IE" sz="2200" dirty="0"/>
              <a:t>Revise &amp; Resubmit to </a:t>
            </a:r>
            <a:r>
              <a:rPr lang="en-IE" sz="2200" i="1" dirty="0"/>
              <a:t>British Journal of Industrial Relations</a:t>
            </a:r>
          </a:p>
          <a:p>
            <a:pPr lvl="1">
              <a:lnSpc>
                <a:spcPct val="100000"/>
              </a:lnSpc>
            </a:pPr>
            <a:r>
              <a:rPr lang="en-IE" sz="2200" b="1" dirty="0"/>
              <a:t>Dissemination: </a:t>
            </a:r>
            <a:r>
              <a:rPr lang="en-IE" sz="2200" dirty="0"/>
              <a:t>Presented at Irish Economic Association Conference (Northern Ireland, May 2025), </a:t>
            </a:r>
            <a:r>
              <a:rPr lang="en-IE" sz="2200" dirty="0" err="1"/>
              <a:t>SkillsPULSE</a:t>
            </a:r>
            <a:r>
              <a:rPr lang="en-IE" sz="2200" dirty="0"/>
              <a:t> Project Seminar (Poland, June 2025), ELMI Conference (Poland, October 2025), EARLALL annual meeting in Belgium (November 2025)</a:t>
            </a:r>
          </a:p>
          <a:p>
            <a:pPr>
              <a:lnSpc>
                <a:spcPct val="100000"/>
              </a:lnSpc>
            </a:pPr>
            <a:endParaRPr lang="en-IE" sz="2400" b="1" dirty="0"/>
          </a:p>
          <a:p>
            <a:pPr>
              <a:lnSpc>
                <a:spcPct val="100000"/>
              </a:lnSpc>
            </a:pPr>
            <a:r>
              <a:rPr lang="en-IE" sz="2400" b="1" u="sng" dirty="0"/>
              <a:t>Deliverable 3.2:</a:t>
            </a:r>
          </a:p>
          <a:p>
            <a:pPr lvl="1">
              <a:lnSpc>
                <a:spcPct val="100000"/>
              </a:lnSpc>
            </a:pPr>
            <a:r>
              <a:rPr lang="en-IE" sz="2200" dirty="0"/>
              <a:t>Delivered in December 2025, Published January 2026</a:t>
            </a:r>
            <a:endParaRPr lang="en-IE" sz="2200" b="1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4EBACA6-4F32-0B55-0034-18B7FA57B116}"/>
              </a:ext>
            </a:extLst>
          </p:cNvPr>
          <p:cNvSpPr txBox="1">
            <a:spLocks/>
          </p:cNvSpPr>
          <p:nvPr/>
        </p:nvSpPr>
        <p:spPr>
          <a:xfrm>
            <a:off x="156199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</p:spTree>
    <p:extLst>
      <p:ext uri="{BB962C8B-B14F-4D97-AF65-F5344CB8AC3E}">
        <p14:creationId xmlns:p14="http://schemas.microsoft.com/office/powerpoint/2010/main" val="507861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9A263-3326-D600-2A2F-9E401AAAD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9C19088-00F6-8796-279B-8432CF731106}"/>
              </a:ext>
            </a:extLst>
          </p:cNvPr>
          <p:cNvSpPr txBox="1"/>
          <p:nvPr/>
        </p:nvSpPr>
        <p:spPr>
          <a:xfrm>
            <a:off x="838200" y="1690688"/>
            <a:ext cx="9801314" cy="3297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n-US" sz="3200" dirty="0">
                <a:solidFill>
                  <a:srgbClr val="195593"/>
                </a:solidFill>
                <a:latin typeface="Aptos Black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Overview of D3.3</a:t>
            </a:r>
            <a:endParaRPr lang="en-US" sz="2000" dirty="0">
              <a:latin typeface="Barlow" panose="00000500000000000000" pitchFamily="2" charset="0"/>
            </a:endParaRPr>
          </a:p>
          <a:p>
            <a:pPr marL="285750" indent="-28575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1" dirty="0">
                <a:latin typeface="Barlow" panose="00000500000000000000" pitchFamily="2" charset="0"/>
              </a:rPr>
              <a:t>Sectoral analysis of the relationship between educational mismatch and </a:t>
            </a:r>
            <a:r>
              <a:rPr lang="en-US" sz="2400" i="1" dirty="0" err="1">
                <a:latin typeface="Barlow" panose="00000500000000000000" pitchFamily="2" charset="0"/>
              </a:rPr>
              <a:t>labour</a:t>
            </a:r>
            <a:r>
              <a:rPr lang="en-US" sz="2400" i="1" dirty="0">
                <a:latin typeface="Barlow" panose="00000500000000000000" pitchFamily="2" charset="0"/>
              </a:rPr>
              <a:t> market outcomes in Europe</a:t>
            </a:r>
          </a:p>
          <a:p>
            <a:pPr marL="285750" indent="-28575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Barlow" panose="00000500000000000000" pitchFamily="2" charset="0"/>
              </a:rPr>
              <a:t>Leader: ESRI</a:t>
            </a:r>
            <a:r>
              <a:rPr lang="en-US" sz="2400" i="1" dirty="0">
                <a:latin typeface="Barlow" panose="00000500000000000000" pitchFamily="2" charset="0"/>
              </a:rPr>
              <a:t> (</a:t>
            </a:r>
            <a:r>
              <a:rPr lang="en-US" sz="2400" dirty="0">
                <a:latin typeface="Barlow" panose="00000500000000000000" pitchFamily="2" charset="0"/>
              </a:rPr>
              <a:t>Participants: AUTH, UNINA, Tilburg University)</a:t>
            </a:r>
          </a:p>
          <a:p>
            <a:pPr marL="285750" indent="-28575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Barlow" panose="00000500000000000000" pitchFamily="2" charset="0"/>
              </a:rPr>
              <a:t>D3.3 Due on in M32 (August 2026)</a:t>
            </a:r>
          </a:p>
          <a:p>
            <a:pPr marL="285750" indent="-28575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Barlow" panose="00000500000000000000" pitchFamily="2" charset="0"/>
              </a:rPr>
              <a:t>Results presented here are preliminary and subject to change.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endParaRPr lang="en-US" sz="2000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9049C-F10E-3D97-C3CD-28A5EC668384}"/>
              </a:ext>
            </a:extLst>
          </p:cNvPr>
          <p:cNvSpPr txBox="1">
            <a:spLocks/>
          </p:cNvSpPr>
          <p:nvPr/>
        </p:nvSpPr>
        <p:spPr>
          <a:xfrm>
            <a:off x="156199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C507AF-662F-0C89-D30E-1A7E3BE89C3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5593"/>
                </a:solidFill>
                <a:latin typeface="Barlow Black" panose="00000A00000000000000" pitchFamily="2" charset="0"/>
                <a:ea typeface="+mj-ea"/>
                <a:cs typeface="+mj-cs"/>
              </a:defRPr>
            </a:lvl1pPr>
          </a:lstStyle>
          <a:p>
            <a:r>
              <a:rPr lang="en-GB" dirty="0"/>
              <a:t>WP3: Deliverable D3.3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88004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5"/>
            <a:ext cx="10515600" cy="10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buNone/>
              <a:defRPr sz="4400" b="1" kern="1200">
                <a:solidFill>
                  <a:srgbClr val="195593"/>
                </a:solidFill>
                <a:latin typeface="Barlow Black" pitchFamily="2" charset="0"/>
              </a:defRPr>
            </a:lvl1pPr>
          </a:lstStyle>
          <a:p>
            <a:r>
              <a:rPr lang="en-GB" dirty="0"/>
              <a:t>Motivation &amp; Research Question</a:t>
            </a:r>
          </a:p>
        </p:txBody>
      </p:sp>
      <p:sp>
        <p:nvSpPr>
          <p:cNvPr id="10" name="LeftCol"/>
          <p:cNvSpPr txBox="1"/>
          <p:nvPr/>
        </p:nvSpPr>
        <p:spPr>
          <a:xfrm>
            <a:off x="838200" y="1420000"/>
            <a:ext cx="4700000" cy="48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228600" tIns="228600" rIns="228600" bIns="22860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2000" b="1" dirty="0">
                <a:solidFill>
                  <a:srgbClr val="195593"/>
                </a:solidFill>
                <a:latin typeface="Barlow" pitchFamily="2" charset="0"/>
              </a:rPr>
              <a:t>Why It Matters</a:t>
            </a:r>
          </a:p>
          <a:p>
            <a:pPr marL="228600" indent="-228600">
              <a:spcBef>
                <a:spcPts val="400"/>
              </a:spcBef>
              <a:buChar char="•"/>
            </a:pPr>
            <a:r>
              <a:rPr lang="en-GB" sz="1600" dirty="0">
                <a:latin typeface="Barlow" pitchFamily="2" charset="0"/>
              </a:rPr>
              <a:t>Educational mismatch is widespread across European labour markets, with significant consequences for workers and firms</a:t>
            </a:r>
          </a:p>
          <a:p>
            <a:pPr marL="228600" indent="-228600">
              <a:spcBef>
                <a:spcPts val="400"/>
              </a:spcBef>
              <a:buChar char="•"/>
            </a:pPr>
            <a:r>
              <a:rPr lang="en-GB" sz="1600" dirty="0">
                <a:latin typeface="Barlow" pitchFamily="2" charset="0"/>
              </a:rPr>
              <a:t>Mismatch is linked to wage penalties, lower job satisfaction, and reduced job security</a:t>
            </a:r>
          </a:p>
          <a:p>
            <a:pPr marL="228600" indent="-228600">
              <a:spcBef>
                <a:spcPts val="400"/>
              </a:spcBef>
              <a:buChar char="•"/>
            </a:pPr>
            <a:r>
              <a:rPr lang="en-GB" sz="1600" dirty="0">
                <a:latin typeface="Barlow" pitchFamily="2" charset="0"/>
              </a:rPr>
              <a:t>No consensus on best measurement approach — the choice of measure can yield conflicting estimates</a:t>
            </a:r>
          </a:p>
          <a:p>
            <a:pPr marL="228600" indent="-228600">
              <a:spcBef>
                <a:spcPts val="400"/>
              </a:spcBef>
              <a:buChar char="•"/>
            </a:pPr>
            <a:r>
              <a:rPr lang="en-GB" sz="1600" dirty="0">
                <a:latin typeface="Barlow" pitchFamily="2" charset="0"/>
              </a:rPr>
              <a:t>Sectoral heterogeneity in mismatch effects is understudied — most analyses pool across industries</a:t>
            </a:r>
          </a:p>
        </p:txBody>
      </p:sp>
      <p:sp>
        <p:nvSpPr>
          <p:cNvPr id="11" name="RightCol"/>
          <p:cNvSpPr txBox="1"/>
          <p:nvPr/>
        </p:nvSpPr>
        <p:spPr>
          <a:xfrm>
            <a:off x="5838200" y="1420000"/>
            <a:ext cx="5300000" cy="3134191"/>
          </a:xfrm>
          <a:prstGeom prst="rect">
            <a:avLst/>
          </a:prstGeom>
          <a:noFill/>
          <a:ln>
            <a:noFill/>
          </a:ln>
        </p:spPr>
        <p:txBody>
          <a:bodyPr wrap="square" lIns="228600" tIns="228600" rIns="228600" bIns="22860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2000" b="1" dirty="0">
                <a:solidFill>
                  <a:srgbClr val="195593"/>
                </a:solidFill>
                <a:latin typeface="Barlow" pitchFamily="2" charset="0"/>
              </a:rPr>
              <a:t>Research Questions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b="1" dirty="0">
                <a:solidFill>
                  <a:srgbClr val="195593"/>
                </a:solidFill>
                <a:latin typeface="Barlow" pitchFamily="2" charset="0"/>
              </a:rPr>
              <a:t>RQ1  </a:t>
            </a:r>
            <a:r>
              <a:rPr lang="en-GB" sz="1600" dirty="0">
                <a:latin typeface="Barlow" pitchFamily="2" charset="0"/>
              </a:rPr>
              <a:t>Do the labour market effects of educational mismatch differ across sectors?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b="1" dirty="0">
                <a:solidFill>
                  <a:srgbClr val="195593"/>
                </a:solidFill>
                <a:latin typeface="Barlow" pitchFamily="2" charset="0"/>
              </a:rPr>
              <a:t>RQ2  </a:t>
            </a:r>
            <a:r>
              <a:rPr lang="en-GB" sz="1600" dirty="0">
                <a:latin typeface="Barlow" pitchFamily="2" charset="0"/>
              </a:rPr>
              <a:t>Does the choice of mismatch measure (subjective vs. statistical) change the estimated effects?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b="1" dirty="0">
                <a:solidFill>
                  <a:srgbClr val="195593"/>
                </a:solidFill>
                <a:latin typeface="Barlow" pitchFamily="2" charset="0"/>
              </a:rPr>
              <a:t>RQ3  </a:t>
            </a:r>
            <a:r>
              <a:rPr lang="en-GB" sz="1600" dirty="0">
                <a:latin typeface="Barlow" pitchFamily="2" charset="0"/>
              </a:rPr>
              <a:t>Are “doubly mismatched” workers worse off than those flagged by only one measure?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600" b="1" dirty="0">
                <a:solidFill>
                  <a:srgbClr val="195593"/>
                </a:solidFill>
                <a:latin typeface="Barlow" pitchFamily="2" charset="0"/>
              </a:rPr>
              <a:t>RQ4</a:t>
            </a:r>
            <a:r>
              <a:rPr lang="en-GB" sz="1600" b="1" dirty="0">
                <a:latin typeface="Barlow" pitchFamily="2" charset="0"/>
              </a:rPr>
              <a:t> </a:t>
            </a:r>
            <a:r>
              <a:rPr lang="en-GB" sz="1600" dirty="0">
                <a:latin typeface="Barlow" pitchFamily="2" charset="0"/>
              </a:rPr>
              <a:t>The moderating role of training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en-GB" sz="1500" i="1" dirty="0">
                <a:solidFill>
                  <a:srgbClr val="666666"/>
                </a:solidFill>
                <a:latin typeface="Barlow" pitchFamily="2" charset="0"/>
              </a:rPr>
              <a:t>Outcomes: wages, job satisfaction, job security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156199" y="6492876"/>
            <a:ext cx="12191999" cy="276225"/>
          </a:xfrm>
          <a:prstGeom prst="rect">
            <a:avLst/>
          </a:prstGeom>
        </p:spPr>
        <p:txBody>
          <a:bodyPr/>
          <a:lstStyle/>
          <a:p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5"/>
            <a:ext cx="10515600" cy="10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buNone/>
              <a:defRPr sz="4400" b="1" kern="1200">
                <a:solidFill>
                  <a:srgbClr val="195593"/>
                </a:solidFill>
                <a:latin typeface="Barlow Black" pitchFamily="2" charset="0"/>
              </a:defRPr>
            </a:lvl1pPr>
          </a:lstStyle>
          <a:p>
            <a:r>
              <a:rPr lang="en-GB" dirty="0"/>
              <a:t>Literature &amp; Measurement</a:t>
            </a:r>
          </a:p>
        </p:txBody>
      </p:sp>
      <p:sp>
        <p:nvSpPr>
          <p:cNvPr id="20" name="LitContext"/>
          <p:cNvSpPr txBox="1"/>
          <p:nvPr/>
        </p:nvSpPr>
        <p:spPr>
          <a:xfrm>
            <a:off x="838200" y="1190125"/>
            <a:ext cx="10515600" cy="3500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>
              <a:buNone/>
            </a:pPr>
            <a:r>
              <a:rPr lang="en-GB" sz="1600" dirty="0">
                <a:latin typeface="Barlow" pitchFamily="2" charset="0"/>
              </a:rPr>
              <a:t>Mismatch effects on wages and job quality are well-documented (McGuinness et al., 2018; Leuven &amp; Oosterbeek, 2011). The central methodological debate is how to measure mismatch.</a:t>
            </a:r>
          </a:p>
        </p:txBody>
      </p:sp>
      <p:sp>
        <p:nvSpPr>
          <p:cNvPr id="21" name="SubjCol"/>
          <p:cNvSpPr txBox="1"/>
          <p:nvPr/>
        </p:nvSpPr>
        <p:spPr>
          <a:xfrm>
            <a:off x="838200" y="1778005"/>
            <a:ext cx="4700000" cy="3350000"/>
          </a:xfrm>
          <a:prstGeom prst="rect">
            <a:avLst/>
          </a:prstGeom>
          <a:solidFill>
            <a:srgbClr val="195593"/>
          </a:solidFill>
          <a:ln>
            <a:noFill/>
          </a:ln>
        </p:spPr>
        <p:txBody>
          <a:bodyPr wrap="square" lIns="274638" tIns="274638" rIns="274638" bIns="274638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2200" b="1" dirty="0">
                <a:solidFill>
                  <a:srgbClr val="FFFFFF"/>
                </a:solidFill>
                <a:latin typeface="Barlow" pitchFamily="2" charset="0"/>
              </a:rPr>
              <a:t>Subjective Measure</a:t>
            </a:r>
          </a:p>
          <a:p>
            <a:pPr marL="228600" indent="-228600">
              <a:spcBef>
                <a:spcPts val="500"/>
              </a:spcBef>
              <a:buChar char="•"/>
            </a:pPr>
            <a:r>
              <a:rPr lang="en-GB" sz="1600" dirty="0">
                <a:solidFill>
                  <a:srgbClr val="FFFFFF"/>
                </a:solidFill>
                <a:latin typeface="Barlow" pitchFamily="2" charset="0"/>
              </a:rPr>
              <a:t>Workers self-report required education level for their job; compared to actual qualifications</a:t>
            </a:r>
          </a:p>
          <a:p>
            <a:pPr marL="228600" indent="-228600">
              <a:spcBef>
                <a:spcPts val="400"/>
              </a:spcBef>
              <a:buChar char="•"/>
            </a:pPr>
            <a:r>
              <a:rPr lang="en-GB" sz="1600" dirty="0">
                <a:solidFill>
                  <a:srgbClr val="FFFFFF"/>
                </a:solidFill>
                <a:latin typeface="Barlow" pitchFamily="2" charset="0"/>
              </a:rPr>
              <a:t>Advantage: captures actual job demands as experienced by the worker</a:t>
            </a:r>
          </a:p>
          <a:p>
            <a:pPr marL="228600" indent="-228600">
              <a:spcBef>
                <a:spcPts val="400"/>
              </a:spcBef>
              <a:buChar char="•"/>
            </a:pPr>
            <a:r>
              <a:rPr lang="en-GB" sz="1600" dirty="0">
                <a:solidFill>
                  <a:srgbClr val="FFFFFF"/>
                </a:solidFill>
                <a:latin typeface="Barlow" pitchFamily="2" charset="0"/>
              </a:rPr>
              <a:t>Limitation: susceptible to reporting bias and endogeneity</a:t>
            </a:r>
          </a:p>
          <a:p>
            <a:pPr marL="228600" indent="-228600">
              <a:spcBef>
                <a:spcPts val="400"/>
              </a:spcBef>
              <a:buChar char="•"/>
            </a:pPr>
            <a:r>
              <a:rPr lang="en-GB" sz="1600" i="1" dirty="0">
                <a:solidFill>
                  <a:srgbClr val="D4E8F7"/>
                </a:solidFill>
                <a:latin typeface="Barlow" pitchFamily="2" charset="0"/>
              </a:rPr>
              <a:t>Sloane et al. (1999); Chevalier (2003)</a:t>
            </a:r>
          </a:p>
        </p:txBody>
      </p:sp>
      <p:sp>
        <p:nvSpPr>
          <p:cNvPr id="22" name="StatCol"/>
          <p:cNvSpPr txBox="1"/>
          <p:nvPr/>
        </p:nvSpPr>
        <p:spPr>
          <a:xfrm>
            <a:off x="5828574" y="1778005"/>
            <a:ext cx="4900000" cy="3350000"/>
          </a:xfrm>
          <a:prstGeom prst="rect">
            <a:avLst/>
          </a:prstGeom>
          <a:solidFill>
            <a:srgbClr val="E8F4FD"/>
          </a:solidFill>
          <a:ln>
            <a:noFill/>
          </a:ln>
        </p:spPr>
        <p:txBody>
          <a:bodyPr wrap="square" lIns="274638" tIns="274638" rIns="274638" bIns="274638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2200" b="1" dirty="0">
                <a:solidFill>
                  <a:srgbClr val="195593"/>
                </a:solidFill>
                <a:latin typeface="Barlow" pitchFamily="2" charset="0"/>
              </a:rPr>
              <a:t>Statistical (Mode) Measure</a:t>
            </a:r>
          </a:p>
          <a:p>
            <a:pPr marL="228600" indent="-228600">
              <a:spcBef>
                <a:spcPts val="500"/>
              </a:spcBef>
              <a:buChar char="•"/>
            </a:pPr>
            <a:r>
              <a:rPr lang="en-GB" sz="1600" dirty="0">
                <a:latin typeface="Barlow" pitchFamily="2" charset="0"/>
              </a:rPr>
              <a:t>Modal education level for each occupation taken as benchmark; individual deviation = mismatch</a:t>
            </a:r>
          </a:p>
          <a:p>
            <a:pPr marL="228600" indent="-228600">
              <a:spcBef>
                <a:spcPts val="400"/>
              </a:spcBef>
              <a:buChar char="•"/>
            </a:pPr>
            <a:r>
              <a:rPr lang="en-GB" sz="1600" dirty="0">
                <a:latin typeface="Barlow" pitchFamily="2" charset="0"/>
              </a:rPr>
              <a:t>Advantage: objective, replicable, not subject to self-report bias</a:t>
            </a:r>
          </a:p>
          <a:p>
            <a:pPr marL="228600" indent="-228600">
              <a:spcBef>
                <a:spcPts val="400"/>
              </a:spcBef>
              <a:buChar char="•"/>
            </a:pPr>
            <a:r>
              <a:rPr lang="en-GB" sz="1600" dirty="0">
                <a:latin typeface="Barlow" pitchFamily="2" charset="0"/>
              </a:rPr>
              <a:t>Limitation: assumes the mode is the “required” level; misses within-occupation variation</a:t>
            </a:r>
          </a:p>
          <a:p>
            <a:pPr marL="228600" indent="-228600">
              <a:spcBef>
                <a:spcPts val="400"/>
              </a:spcBef>
              <a:buChar char="•"/>
            </a:pPr>
            <a:r>
              <a:rPr lang="en-GB" sz="1600" i="1" dirty="0">
                <a:solidFill>
                  <a:srgbClr val="555555"/>
                </a:solidFill>
                <a:latin typeface="Barlow" pitchFamily="2" charset="0"/>
              </a:rPr>
              <a:t>Hartog (2000); Verdugo &amp; Verdugo (1989)</a:t>
            </a:r>
          </a:p>
        </p:txBody>
      </p:sp>
      <p:sp>
        <p:nvSpPr>
          <p:cNvPr id="24" name="ExpectedResults"/>
          <p:cNvSpPr txBox="1"/>
          <p:nvPr/>
        </p:nvSpPr>
        <p:spPr>
          <a:xfrm>
            <a:off x="802198" y="5128005"/>
            <a:ext cx="10900000" cy="788559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>
            <a:normAutofit fontScale="850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1600" b="1" dirty="0">
                <a:solidFill>
                  <a:srgbClr val="195593"/>
                </a:solidFill>
                <a:latin typeface="Barlow" pitchFamily="2" charset="0"/>
              </a:rPr>
              <a:t>Expected sign of mismatch effects:  </a:t>
            </a:r>
            <a:r>
              <a:rPr lang="en-GB" sz="1500" dirty="0">
                <a:latin typeface="Barlow" pitchFamily="2" charset="0"/>
              </a:rPr>
              <a:t>Under education controls, undereducated workers earn a wage premium (they bring more education than the job strictly requires) and overeducated workers face a penalty. Under occupation controls the signs reverse — occupation fixed effects absorb job quality, so within-occupation variation dominates (Hartog, 2000; Leuven &amp; Oosterbeek, 2011; McGuinness, 2006).</a:t>
            </a:r>
          </a:p>
          <a:p>
            <a:pPr marL="0" indent="0">
              <a:spcBef>
                <a:spcPts val="0"/>
              </a:spcBef>
              <a:buNone/>
            </a:pPr>
            <a:endParaRPr lang="en-GB" sz="1500" dirty="0">
              <a:latin typeface="Barlow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500" dirty="0">
              <a:latin typeface="Barlow" pitchFamily="2" charset="0"/>
            </a:endParaRP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156199" y="6492876"/>
            <a:ext cx="12191999" cy="276225"/>
          </a:xfrm>
          <a:prstGeom prst="rect">
            <a:avLst/>
          </a:prstGeom>
        </p:spPr>
        <p:txBody>
          <a:bodyPr/>
          <a:lstStyle/>
          <a:p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  <p:sp>
        <p:nvSpPr>
          <p:cNvPr id="2" name="CombinedNote"/>
          <p:cNvSpPr txBox="1"/>
          <p:nvPr/>
        </p:nvSpPr>
        <p:spPr>
          <a:xfrm>
            <a:off x="838200" y="5916564"/>
            <a:ext cx="11000874" cy="412875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70000" lnSpcReduction="20000"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195593"/>
                </a:solidFill>
                <a:latin typeface="Barlow" pitchFamily="2" charset="0"/>
              </a:rPr>
              <a:t>This study: </a:t>
            </a:r>
            <a:r>
              <a:rPr lang="en-GB" dirty="0">
                <a:latin typeface="Barlow" pitchFamily="2" charset="0"/>
              </a:rPr>
              <a:t>We use both measures and a combined typology to examine whether “doubly mismatched” workers face compounded disadvantage, and whether effects differ across sectors</a:t>
            </a:r>
            <a:r>
              <a:rPr lang="en-GB" sz="1500" dirty="0">
                <a:latin typeface="Barlow" pitchFamily="2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FB306-4097-4ECA-891D-3DE09D358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7CCD9-4DA2-51E5-1D66-251E91075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327" y="174627"/>
            <a:ext cx="8311530" cy="1325563"/>
          </a:xfrm>
        </p:spPr>
        <p:txBody>
          <a:bodyPr/>
          <a:lstStyle/>
          <a:p>
            <a:r>
              <a:rPr lang="en-IE" dirty="0">
                <a:latin typeface="Aptos Black" panose="020B0004020202020204" pitchFamily="34" charset="0"/>
              </a:rPr>
              <a:t>Data</a:t>
            </a:r>
            <a:endParaRPr lang="en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C3D8FB-A85F-EDE1-1A90-9EACC8F1E3A8}"/>
              </a:ext>
            </a:extLst>
          </p:cNvPr>
          <p:cNvSpPr txBox="1"/>
          <p:nvPr/>
        </p:nvSpPr>
        <p:spPr>
          <a:xfrm>
            <a:off x="856327" y="1705407"/>
            <a:ext cx="10479345" cy="3992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US" sz="2500" dirty="0">
                <a:solidFill>
                  <a:srgbClr val="195593"/>
                </a:solidFill>
                <a:latin typeface="Aptos Black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European Skills and Jobs Survey (</a:t>
            </a:r>
            <a:r>
              <a:rPr lang="en-US" sz="2500" b="1" dirty="0">
                <a:solidFill>
                  <a:srgbClr val="195593"/>
                </a:solidFill>
                <a:latin typeface="Aptos Black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CEDEFOP)</a:t>
            </a:r>
            <a:endParaRPr lang="en-US" sz="2500" dirty="0">
              <a:solidFill>
                <a:srgbClr val="195593"/>
              </a:solidFill>
              <a:latin typeface="Aptos Black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US" sz="2500" dirty="0">
              <a:solidFill>
                <a:srgbClr val="195593"/>
              </a:solidFill>
              <a:latin typeface="Aptos Black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lvl="1" algn="just">
              <a:lnSpc>
                <a:spcPct val="107000"/>
              </a:lnSpc>
              <a:spcAft>
                <a:spcPts val="600"/>
              </a:spcAft>
            </a:pPr>
            <a:r>
              <a:rPr lang="en-US" sz="1400" b="1" dirty="0">
                <a:solidFill>
                  <a:srgbClr val="195593"/>
                </a:solidFill>
                <a:latin typeface="Aptos Black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“ </a:t>
            </a:r>
            <a:r>
              <a:rPr lang="en-US" b="1" dirty="0">
                <a:solidFill>
                  <a:srgbClr val="0A0A0A"/>
                </a:solidFill>
                <a:latin typeface="Aptos Black" panose="020B0004020202020204" pitchFamily="34" charset="0"/>
              </a:rPr>
              <a:t>The European skills and jobs survey (ESJS) is </a:t>
            </a:r>
            <a:r>
              <a:rPr lang="en-US" b="1" dirty="0" err="1">
                <a:solidFill>
                  <a:srgbClr val="0A0A0A"/>
                </a:solidFill>
                <a:latin typeface="Aptos Black" panose="020B0004020202020204" pitchFamily="34" charset="0"/>
              </a:rPr>
              <a:t>Cedefop’s</a:t>
            </a:r>
            <a:r>
              <a:rPr lang="en-US" b="1" dirty="0">
                <a:solidFill>
                  <a:srgbClr val="0A0A0A"/>
                </a:solidFill>
                <a:latin typeface="Aptos Black" panose="020B0004020202020204" pitchFamily="34" charset="0"/>
              </a:rPr>
              <a:t> own periodic EU-wide survey aimed at collecting information on the skill requirements, skill mismatches and initial and continuing  learning of adult workers in EU </a:t>
            </a:r>
            <a:r>
              <a:rPr lang="en-US" b="1" dirty="0" err="1">
                <a:solidFill>
                  <a:srgbClr val="0A0A0A"/>
                </a:solidFill>
                <a:latin typeface="Aptos Black" panose="020B0004020202020204" pitchFamily="34" charset="0"/>
              </a:rPr>
              <a:t>labour</a:t>
            </a:r>
            <a:r>
              <a:rPr lang="en-US" b="1" dirty="0">
                <a:solidFill>
                  <a:srgbClr val="0A0A0A"/>
                </a:solidFill>
                <a:latin typeface="Aptos Black" panose="020B0004020202020204" pitchFamily="34" charset="0"/>
              </a:rPr>
              <a:t> markets</a:t>
            </a:r>
            <a:r>
              <a:rPr lang="en-US" sz="1400" b="1" dirty="0">
                <a:solidFill>
                  <a:srgbClr val="0A0A0A"/>
                </a:solidFill>
                <a:latin typeface="Aptos Black" panose="020B0004020202020204" pitchFamily="34" charset="0"/>
              </a:rPr>
              <a:t>. </a:t>
            </a:r>
            <a:r>
              <a:rPr lang="en-US" sz="1400" b="1" dirty="0">
                <a:solidFill>
                  <a:srgbClr val="195593"/>
                </a:solidFill>
                <a:latin typeface="Aptos Black" panose="020B0004020202020204" pitchFamily="34" charset="0"/>
              </a:rPr>
              <a:t>”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n-US" sz="1100" b="1" dirty="0">
              <a:solidFill>
                <a:srgbClr val="195593"/>
              </a:solidFill>
              <a:latin typeface="Aptos Black" panose="020B0004020202020204" pitchFamily="34" charset="0"/>
            </a:endParaRPr>
          </a:p>
          <a:p>
            <a:pPr lvl="1" algn="just">
              <a:lnSpc>
                <a:spcPct val="150000"/>
              </a:lnSpc>
            </a:pPr>
            <a:endParaRPr lang="en-US" sz="1100" b="1" dirty="0">
              <a:solidFill>
                <a:srgbClr val="195593"/>
              </a:solidFill>
              <a:latin typeface="Aptos Black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n-US" sz="1700" dirty="0">
                <a:solidFill>
                  <a:srgbClr val="7FAE40"/>
                </a:solidFill>
                <a:latin typeface="Aptos Black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Wave 2 : </a:t>
            </a:r>
            <a:r>
              <a:rPr lang="en-US" dirty="0"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Collected in 2021</a:t>
            </a:r>
          </a:p>
          <a:p>
            <a:pPr lvl="4" algn="just">
              <a:lnSpc>
                <a:spcPct val="107000"/>
              </a:lnSpc>
              <a:spcAft>
                <a:spcPts val="600"/>
              </a:spcAft>
            </a:pPr>
            <a:endParaRPr lang="en-US" dirty="0">
              <a:solidFill>
                <a:srgbClr val="195593"/>
              </a:solidFill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US" sz="2500" dirty="0">
                <a:solidFill>
                  <a:srgbClr val="195593"/>
                </a:solidFill>
                <a:latin typeface="Aptos Black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Includes: </a:t>
            </a:r>
            <a:r>
              <a:rPr lang="en-US" dirty="0"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sociodemographic characteristics; job characteristics; job-skill requirements; skill mismatches; </a:t>
            </a:r>
            <a:r>
              <a:rPr lang="en-IE" dirty="0"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labour</a:t>
            </a:r>
            <a:r>
              <a:rPr lang="en-US" dirty="0">
                <a:latin typeface="Aptos" panose="020B0004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 market outcomes</a:t>
            </a:r>
            <a:endParaRPr lang="en-BE" dirty="0">
              <a:latin typeface="Aptos" panose="020B0004020202020204" pitchFamily="34" charset="0"/>
              <a:ea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7D67A-C8BF-63CA-290E-2DE869AAB817}"/>
              </a:ext>
            </a:extLst>
          </p:cNvPr>
          <p:cNvSpPr txBox="1">
            <a:spLocks/>
          </p:cNvSpPr>
          <p:nvPr/>
        </p:nvSpPr>
        <p:spPr>
          <a:xfrm>
            <a:off x="156199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</p:spTree>
    <p:extLst>
      <p:ext uri="{BB962C8B-B14F-4D97-AF65-F5344CB8AC3E}">
        <p14:creationId xmlns:p14="http://schemas.microsoft.com/office/powerpoint/2010/main" val="2075887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9E3D6-8CA8-864F-EC1D-60D5507DB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24C9BF-62D1-2149-1940-9C9F88688071}"/>
              </a:ext>
            </a:extLst>
          </p:cNvPr>
          <p:cNvSpPr txBox="1">
            <a:spLocks/>
          </p:cNvSpPr>
          <p:nvPr/>
        </p:nvSpPr>
        <p:spPr>
          <a:xfrm>
            <a:off x="156199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BB1B5B-52F1-B415-C643-4B7EA2F60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182" y="866274"/>
            <a:ext cx="9359636" cy="562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28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62B2C-D0C7-69B3-3CB6-FBB7E0183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A34CA-1A78-4341-3913-20070C63F5A4}"/>
              </a:ext>
            </a:extLst>
          </p:cNvPr>
          <p:cNvSpPr txBox="1">
            <a:spLocks/>
          </p:cNvSpPr>
          <p:nvPr/>
        </p:nvSpPr>
        <p:spPr>
          <a:xfrm>
            <a:off x="156199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15366F-E775-A2CD-3F21-0317935FA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182" y="866274"/>
            <a:ext cx="9359636" cy="562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650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260DF-94E2-E813-D9C6-D0EE788E5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83161-5B49-19E9-4C63-964F7A770B7D}"/>
              </a:ext>
            </a:extLst>
          </p:cNvPr>
          <p:cNvSpPr txBox="1">
            <a:spLocks/>
          </p:cNvSpPr>
          <p:nvPr/>
        </p:nvSpPr>
        <p:spPr>
          <a:xfrm>
            <a:off x="156199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4A17EA-768B-F155-88E1-81EE90D0B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159" y="827773"/>
            <a:ext cx="9423681" cy="566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13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C98D5-03DC-FAEB-AE20-645535E41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23E78-B5EC-F519-C7FA-0503290C6227}"/>
              </a:ext>
            </a:extLst>
          </p:cNvPr>
          <p:cNvSpPr txBox="1">
            <a:spLocks/>
          </p:cNvSpPr>
          <p:nvPr/>
        </p:nvSpPr>
        <p:spPr>
          <a:xfrm>
            <a:off x="156199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E19B66-FA0E-E6B6-5CB6-13152B1D7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082" y="831287"/>
            <a:ext cx="9417836" cy="566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25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A80AD-4817-C384-98BA-27BC9A36B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7FA5C-6ED3-3F72-157D-823A40E28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20" y="37141"/>
            <a:ext cx="9223348" cy="1325563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195593"/>
                </a:solidFill>
                <a:latin typeface="Aptos Black" panose="020B0004020202020204" pitchFamily="34" charset="0"/>
              </a:rPr>
              <a:t>Wage effects of educational mismatch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0713A-8FF1-2C23-EB8D-3F59CF217C1F}"/>
              </a:ext>
            </a:extLst>
          </p:cNvPr>
          <p:cNvSpPr txBox="1">
            <a:spLocks/>
          </p:cNvSpPr>
          <p:nvPr/>
        </p:nvSpPr>
        <p:spPr>
          <a:xfrm>
            <a:off x="156199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5DE6914-C1D4-613F-6BED-886FBFF485FC}"/>
                  </a:ext>
                </a:extLst>
              </p:cNvPr>
              <p:cNvSpPr txBox="1"/>
              <p:nvPr/>
            </p:nvSpPr>
            <p:spPr>
              <a:xfrm>
                <a:off x="375386" y="1576552"/>
                <a:ext cx="11357810" cy="5201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sz="2400" dirty="0"/>
                  <a:t>For pooled sample,</a:t>
                </a:r>
              </a:p>
              <a:p>
                <a:endParaRPr lang="en-IE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𝑳𝒏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𝒉𝒐𝒖𝒓𝒍𝒚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𝑾𝒂𝒈𝒆</m:t>
                          </m:r>
                        </m:e>
                        <m:sub>
                          <m:r>
                            <a:rPr lang="en-IE" sz="2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IE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E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𝜶</m:t>
                      </m:r>
                      <m:r>
                        <a:rPr lang="en-IE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IE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  <m:r>
                        <a:rPr lang="en-IE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I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𝑴𝒊𝒔𝒎𝒂𝒕𝒄𝒉</m:t>
                          </m:r>
                        </m:e>
                        <m:sub>
                          <m:r>
                            <a:rPr lang="en-I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IE" sz="24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l-G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l-G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I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I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IE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r>
                        <a:rPr lang="el-G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𝜸</m:t>
                      </m:r>
                      <m:r>
                        <a:rPr lang="en-IE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𝝐</m:t>
                          </m:r>
                        </m:e>
                        <m:sub>
                          <m:r>
                            <a:rPr lang="en-I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IE" b="1" dirty="0">
                  <a:ea typeface="Cambria Math" panose="02040503050406030204" pitchFamily="18" charset="0"/>
                </a:endParaRPr>
              </a:p>
              <a:p>
                <a:endParaRPr lang="en-IE" dirty="0"/>
              </a:p>
              <a:p>
                <a:endParaRPr lang="en-IE" dirty="0"/>
              </a:p>
              <a:p>
                <a:endParaRPr lang="en-IE" dirty="0"/>
              </a:p>
              <a:p>
                <a:r>
                  <a:rPr lang="en-IE" b="0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Separate specifications for subjective, statistical and combined mismatch measures</a:t>
                </a:r>
              </a:p>
              <a:p>
                <a:endParaRPr lang="en-I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IE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Z</a:t>
                </a:r>
                <a:r>
                  <a:rPr lang="en-IE" b="0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occupation (ISCO-2) </a:t>
                </a:r>
                <a:r>
                  <a:rPr lang="en-IE" b="0" i="0" u="sng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OR</a:t>
                </a:r>
                <a:r>
                  <a:rPr lang="en-IE" b="0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Education level (ISCED-2011) (Separate specifications)</a:t>
                </a:r>
              </a:p>
              <a:p>
                <a:endParaRPr lang="en-I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IE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Repeat separately for each NACE-1 digit sector*</a:t>
                </a:r>
              </a:p>
              <a:p>
                <a:endParaRPr lang="en-I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I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I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E" dirty="0">
                    <a:ea typeface="Cambria Math" panose="02040503050406030204" pitchFamily="18" charset="0"/>
                  </a:rPr>
                  <a:t> [Age, Gender, Part-time, Contract type, Country] </a:t>
                </a:r>
                <a:endParaRPr lang="en-I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I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I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I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IE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* Water supply, mining &amp; quarrying, Household activities, and extraterritorial organisations dropped due to sample size issues</a:t>
                </a:r>
              </a:p>
              <a:p>
                <a:endParaRPr lang="en-IE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5DE6914-C1D4-613F-6BED-886FBFF485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386" y="1576552"/>
                <a:ext cx="11357810" cy="5201424"/>
              </a:xfrm>
              <a:prstGeom prst="rect">
                <a:avLst/>
              </a:prstGeom>
              <a:blipFill>
                <a:blip r:embed="rId2"/>
                <a:stretch>
                  <a:fillRect l="-859" t="-93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0570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16E47-EE77-4835-93A8-791191F9C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6506A-E423-771C-AA85-DC4A529F165F}"/>
              </a:ext>
            </a:extLst>
          </p:cNvPr>
          <p:cNvSpPr txBox="1">
            <a:spLocks/>
          </p:cNvSpPr>
          <p:nvPr/>
        </p:nvSpPr>
        <p:spPr>
          <a:xfrm>
            <a:off x="156199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202E93-A22D-A78A-61A2-B1944DFE44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042941"/>
              </p:ext>
            </p:extLst>
          </p:nvPr>
        </p:nvGraphicFramePr>
        <p:xfrm>
          <a:off x="336000" y="1079501"/>
          <a:ext cx="11520000" cy="5413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0000">
                  <a:extLst>
                    <a:ext uri="{9D8B030D-6E8A-4147-A177-3AD203B41FA5}">
                      <a16:colId xmlns:a16="http://schemas.microsoft.com/office/drawing/2014/main" val="1227686609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577687897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41638901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28795783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93834165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226831618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734730303"/>
                    </a:ext>
                  </a:extLst>
                </a:gridCol>
              </a:tblGrid>
              <a:tr h="759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(1)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(2)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(3)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(4)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(5)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(6)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692737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b="1" i="1" kern="0" dirty="0">
                          <a:effectLst/>
                        </a:rPr>
                        <a:t>VARIABLES</a:t>
                      </a:r>
                      <a:endParaRPr lang="en-IE" sz="1100" b="1" i="1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b="1" i="1" kern="0" dirty="0">
                          <a:effectLst/>
                        </a:rPr>
                        <a:t>education controls</a:t>
                      </a:r>
                      <a:endParaRPr lang="en-IE" sz="1100" b="1" i="1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b="1" i="1" kern="0" dirty="0">
                          <a:effectLst/>
                        </a:rPr>
                        <a:t>ISCO2 controls</a:t>
                      </a:r>
                      <a:endParaRPr lang="en-IE" sz="1100" b="1" i="1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b="1" i="1" kern="0" dirty="0">
                          <a:effectLst/>
                        </a:rPr>
                        <a:t>education controls</a:t>
                      </a:r>
                      <a:endParaRPr lang="en-IE" sz="1100" b="1" i="1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b="1" i="1" kern="0" dirty="0">
                          <a:effectLst/>
                        </a:rPr>
                        <a:t>ISCO2 controls</a:t>
                      </a:r>
                      <a:endParaRPr lang="en-IE" sz="1100" b="1" i="1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b="1" i="1" kern="0" dirty="0">
                          <a:effectLst/>
                        </a:rPr>
                        <a:t>education controls</a:t>
                      </a:r>
                      <a:endParaRPr lang="en-IE" sz="1100" b="1" i="1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b="1" i="1" kern="0" dirty="0">
                          <a:effectLst/>
                        </a:rPr>
                        <a:t>ISCO2 controls</a:t>
                      </a:r>
                      <a:endParaRPr lang="en-IE" sz="1100" b="1" i="1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6640072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4064927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b="1" i="1" kern="0" dirty="0">
                          <a:effectLst/>
                        </a:rPr>
                        <a:t>Subjective mismatch (ref: Matched)</a:t>
                      </a:r>
                      <a:endParaRPr lang="en-IE" sz="1100" b="1" i="1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2442632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Undereducated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0.110***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-0.022**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26102622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(0.009)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(0.009)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16784268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Overeducated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-0.155***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-0.055***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11002647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(0.007)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(0.006)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31264325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b="1" i="1" kern="0" dirty="0">
                          <a:effectLst/>
                        </a:rPr>
                        <a:t>Statistical mismatch (ref: Matched)</a:t>
                      </a:r>
                      <a:endParaRPr lang="en-IE" sz="1100" b="1" i="1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26891632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Undereducated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0.095***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-0.135***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25317099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(0.009)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(0.007)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15928574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Overeducated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-0.114***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0.105***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2615607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(0.009)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(0.008)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39403533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b="1" i="1" kern="0" dirty="0">
                          <a:effectLst/>
                        </a:rPr>
                        <a:t>Combined mismatch (ref: Matched in both)</a:t>
                      </a:r>
                      <a:endParaRPr lang="en-IE" sz="1100" b="1" i="1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31273832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Undereducated in both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0.175***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-0.111***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29220937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(0.012)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(0.011)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1249752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Overeducated in both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-0.237***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0.014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13327304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(0.011)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(0.010)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2784074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Subjective undereducated only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0.101***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0.057***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10544041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(0.020)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(0.020)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24206131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Subjective overeducated only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-0.090***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-0.076***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12569233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(0.010)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(0.010)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19098656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Statistical undereducated only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0.082***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-0.139***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335472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(0.010)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(0.008)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25681459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Statistical overeducated only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-0.068***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0.149***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12432212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(0.011)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(0.011)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23114876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Statistical/subjective conflict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-0.052***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-0.181***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6006582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(0.014)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(0.013)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1236606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 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2400329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Observations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32,133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32,133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32,650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32,650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>
                          <a:effectLst/>
                        </a:rPr>
                        <a:t>32,133</a:t>
                      </a:r>
                      <a:endParaRPr lang="en-IE" sz="11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32,133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42625483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R-squared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0.576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0.570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0.574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0.580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0.582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050" kern="0" dirty="0">
                          <a:effectLst/>
                        </a:rPr>
                        <a:t>0.581</a:t>
                      </a:r>
                      <a:endParaRPr lang="en-IE" sz="11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393" marR="34393" marT="0" marB="0"/>
                </a:tc>
                <a:extLst>
                  <a:ext uri="{0D108BD9-81ED-4DB2-BD59-A6C34878D82A}">
                    <a16:rowId xmlns:a16="http://schemas.microsoft.com/office/drawing/2014/main" val="2472083798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A87C271F-92DB-21E0-3170-215BCBEF5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20" y="0"/>
            <a:ext cx="6831288" cy="1325563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195593"/>
                </a:solidFill>
                <a:latin typeface="Aptos Black" panose="020B0004020202020204" pitchFamily="34" charset="0"/>
              </a:rPr>
              <a:t>Pooled wage regressions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792693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A3C5E-6B43-1062-EDB6-443855ED9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B594586-4265-6A6C-D066-25B25826345E}"/>
              </a:ext>
            </a:extLst>
          </p:cNvPr>
          <p:cNvSpPr txBox="1">
            <a:spLocks/>
          </p:cNvSpPr>
          <p:nvPr/>
        </p:nvSpPr>
        <p:spPr>
          <a:xfrm>
            <a:off x="156199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27CC9CC-EBED-B97D-7E5D-924ABF42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5463" y="2242050"/>
            <a:ext cx="6581073" cy="1656181"/>
          </a:xfrm>
        </p:spPr>
        <p:txBody>
          <a:bodyPr/>
          <a:lstStyle/>
          <a:p>
            <a:r>
              <a:rPr lang="en-US" dirty="0"/>
              <a:t>Sector-level regressions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76943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44DFB-8D90-1194-C9CC-F57582A86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6C8BD9B-B8CC-45BC-FD30-FA3ED552E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1704975"/>
            <a:ext cx="6086475" cy="36518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0E7A70B-F0E5-9CD4-6A4D-56ADC0B4F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04975"/>
            <a:ext cx="6086475" cy="3651885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D36E0456-ACAF-9B3A-E35A-5C0E12079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880" y="48794"/>
            <a:ext cx="8376135" cy="1656181"/>
          </a:xfrm>
        </p:spPr>
        <p:txBody>
          <a:bodyPr/>
          <a:lstStyle/>
          <a:p>
            <a:r>
              <a:rPr lang="en-US" dirty="0"/>
              <a:t>Subjective; Education controls</a:t>
            </a:r>
            <a:endParaRPr lang="en-I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B93F9E-93FD-33B3-F1F8-6417B53690AE}"/>
              </a:ext>
            </a:extLst>
          </p:cNvPr>
          <p:cNvSpPr txBox="1"/>
          <p:nvPr/>
        </p:nvSpPr>
        <p:spPr>
          <a:xfrm>
            <a:off x="180473" y="6488668"/>
            <a:ext cx="609760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</p:spTree>
    <p:extLst>
      <p:ext uri="{BB962C8B-B14F-4D97-AF65-F5344CB8AC3E}">
        <p14:creationId xmlns:p14="http://schemas.microsoft.com/office/powerpoint/2010/main" val="3082000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25E34-DBC8-DE5E-9F17-8B1DE77A1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3DC425-AE2F-023A-1AEF-9A2B260C1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2124"/>
            <a:ext cx="6095999" cy="36575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731ACF-1094-106E-7A2B-6A424E2A9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762124"/>
            <a:ext cx="6096001" cy="3657601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8D7B99D5-8279-A30A-E585-42F9B9CD9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880" y="48794"/>
            <a:ext cx="8376135" cy="1656181"/>
          </a:xfrm>
        </p:spPr>
        <p:txBody>
          <a:bodyPr/>
          <a:lstStyle/>
          <a:p>
            <a:r>
              <a:rPr lang="en-US" dirty="0"/>
              <a:t>Subjective; Occupation controls</a:t>
            </a:r>
            <a:endParaRPr lang="en-I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91D38C-7834-CFC8-DB83-AE9A545F044F}"/>
              </a:ext>
            </a:extLst>
          </p:cNvPr>
          <p:cNvSpPr txBox="1"/>
          <p:nvPr/>
        </p:nvSpPr>
        <p:spPr>
          <a:xfrm>
            <a:off x="180473" y="6488668"/>
            <a:ext cx="609760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</p:spTree>
    <p:extLst>
      <p:ext uri="{BB962C8B-B14F-4D97-AF65-F5344CB8AC3E}">
        <p14:creationId xmlns:p14="http://schemas.microsoft.com/office/powerpoint/2010/main" val="2027474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360F9-B1CE-D32E-C237-E0F9324F4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E77B1D-F710-BB74-D4D8-88242077B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2588"/>
            <a:ext cx="6183311" cy="37099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A86776-472B-D22E-A2C1-6364A8AF8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688" y="1652587"/>
            <a:ext cx="6183312" cy="3709987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27A5A90A-5598-AF4A-8A4D-618EA907D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880" y="48794"/>
            <a:ext cx="8376135" cy="1656181"/>
          </a:xfrm>
        </p:spPr>
        <p:txBody>
          <a:bodyPr/>
          <a:lstStyle/>
          <a:p>
            <a:r>
              <a:rPr lang="en-US" dirty="0"/>
              <a:t>Statistical; Education controls</a:t>
            </a:r>
            <a:endParaRPr lang="en-I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0CFA1D-00F4-E3A5-E00E-610704F1EA6B}"/>
              </a:ext>
            </a:extLst>
          </p:cNvPr>
          <p:cNvSpPr txBox="1"/>
          <p:nvPr/>
        </p:nvSpPr>
        <p:spPr>
          <a:xfrm>
            <a:off x="180473" y="6488668"/>
            <a:ext cx="609760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</p:spTree>
    <p:extLst>
      <p:ext uri="{BB962C8B-B14F-4D97-AF65-F5344CB8AC3E}">
        <p14:creationId xmlns:p14="http://schemas.microsoft.com/office/powerpoint/2010/main" val="2489100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59BAF-632B-123F-44C7-DF2D369CA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63EC88-8227-6574-C57B-9840EC040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2768"/>
            <a:ext cx="6163056" cy="36978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E3B53B-E7D1-B3AA-C496-F7023B494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704" y="1572768"/>
            <a:ext cx="6163056" cy="3697834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809223E7-3B1F-02D2-BD49-B1866E1CB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880" y="48794"/>
            <a:ext cx="8376135" cy="1656181"/>
          </a:xfrm>
        </p:spPr>
        <p:txBody>
          <a:bodyPr/>
          <a:lstStyle/>
          <a:p>
            <a:r>
              <a:rPr lang="en-US" dirty="0"/>
              <a:t>Statistical; Occupation controls</a:t>
            </a:r>
            <a:endParaRPr lang="en-I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F8411A-6F60-289C-6DFF-FB85E9BA493A}"/>
              </a:ext>
            </a:extLst>
          </p:cNvPr>
          <p:cNvSpPr txBox="1"/>
          <p:nvPr/>
        </p:nvSpPr>
        <p:spPr>
          <a:xfrm>
            <a:off x="180473" y="6488668"/>
            <a:ext cx="609760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</p:spTree>
    <p:extLst>
      <p:ext uri="{BB962C8B-B14F-4D97-AF65-F5344CB8AC3E}">
        <p14:creationId xmlns:p14="http://schemas.microsoft.com/office/powerpoint/2010/main" val="4005418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EF0B3-50EC-6A8C-2DB1-0E80C4A33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7EA2FA-6EB6-6782-50F9-61E6C6B8C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5922"/>
            <a:ext cx="6010275" cy="36061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72141C-96D5-FFD6-519A-2DF4EDC95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275" y="1614486"/>
            <a:ext cx="6181725" cy="3709035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65BDDA5F-FEF4-D0DF-2FA1-3FA6CEEA2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880" y="48794"/>
            <a:ext cx="8376135" cy="1656181"/>
          </a:xfrm>
        </p:spPr>
        <p:txBody>
          <a:bodyPr/>
          <a:lstStyle/>
          <a:p>
            <a:r>
              <a:rPr lang="en-US" dirty="0"/>
              <a:t>Combined; Education controls</a:t>
            </a:r>
            <a:endParaRPr lang="en-I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590747-A0C7-453B-4B0D-C797ACA6FDD6}"/>
              </a:ext>
            </a:extLst>
          </p:cNvPr>
          <p:cNvSpPr txBox="1"/>
          <p:nvPr/>
        </p:nvSpPr>
        <p:spPr>
          <a:xfrm>
            <a:off x="180473" y="6488668"/>
            <a:ext cx="609760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</p:spTree>
    <p:extLst>
      <p:ext uri="{BB962C8B-B14F-4D97-AF65-F5344CB8AC3E}">
        <p14:creationId xmlns:p14="http://schemas.microsoft.com/office/powerpoint/2010/main" val="2241134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6A4A3-AAEA-B4A4-2AB7-5DC021899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22F203-28C2-65F0-1449-825683048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26393"/>
            <a:ext cx="5857875" cy="3514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BB02B8-14FF-523D-E35C-C608C43C1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75" y="1528762"/>
            <a:ext cx="6334125" cy="3800475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128FC02F-77CE-5D87-7622-4468B99E3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880" y="48794"/>
            <a:ext cx="8376135" cy="1656181"/>
          </a:xfrm>
        </p:spPr>
        <p:txBody>
          <a:bodyPr/>
          <a:lstStyle/>
          <a:p>
            <a:r>
              <a:rPr lang="en-US" dirty="0"/>
              <a:t>Combined; Occupation controls</a:t>
            </a:r>
            <a:endParaRPr lang="en-I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469D89-5AB6-F2AF-4DE6-DF3C6D181557}"/>
              </a:ext>
            </a:extLst>
          </p:cNvPr>
          <p:cNvSpPr txBox="1"/>
          <p:nvPr/>
        </p:nvSpPr>
        <p:spPr>
          <a:xfrm>
            <a:off x="180473" y="6488668"/>
            <a:ext cx="609760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</p:spTree>
    <p:extLst>
      <p:ext uri="{BB962C8B-B14F-4D97-AF65-F5344CB8AC3E}">
        <p14:creationId xmlns:p14="http://schemas.microsoft.com/office/powerpoint/2010/main" val="16712445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80400" y="420000"/>
            <a:ext cx="10515600" cy="10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buNone/>
              <a:defRPr sz="4400" b="1" kern="1200">
                <a:solidFill>
                  <a:srgbClr val="195593"/>
                </a:solidFill>
                <a:latin typeface="Barlow Black" pitchFamily="2" charset="0"/>
              </a:defRPr>
            </a:lvl1pPr>
          </a:lstStyle>
          <a:p>
            <a:r>
              <a:rPr lang="en-GB" dirty="0"/>
              <a:t>Preliminary Conclusions &amp; Next Steps</a:t>
            </a:r>
          </a:p>
        </p:txBody>
      </p:sp>
      <p:sp>
        <p:nvSpPr>
          <p:cNvPr id="30" name="FindingsCol"/>
          <p:cNvSpPr txBox="1"/>
          <p:nvPr/>
        </p:nvSpPr>
        <p:spPr>
          <a:xfrm>
            <a:off x="838200" y="1420000"/>
            <a:ext cx="5000000" cy="482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274638" tIns="274638" rIns="274638" bIns="274638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2000" b="1" dirty="0">
                <a:solidFill>
                  <a:srgbClr val="195593"/>
                </a:solidFill>
                <a:latin typeface="Barlow" pitchFamily="2" charset="0"/>
              </a:rPr>
              <a:t>Preliminary Findings</a:t>
            </a:r>
          </a:p>
          <a:p>
            <a:pPr marL="228600" indent="-228600">
              <a:spcBef>
                <a:spcPts val="500"/>
              </a:spcBef>
              <a:buChar char="•"/>
            </a:pPr>
            <a:r>
              <a:rPr lang="en-GB" sz="1600" dirty="0">
                <a:latin typeface="Barlow" pitchFamily="2" charset="0"/>
              </a:rPr>
              <a:t>Overeducation is associated with a wage penalty across both measures, but the magnitude varies substantially by measure and sector</a:t>
            </a:r>
          </a:p>
          <a:p>
            <a:pPr marL="228600" indent="-228600">
              <a:spcBef>
                <a:spcPts val="400"/>
              </a:spcBef>
              <a:buChar char="•"/>
            </a:pPr>
            <a:r>
              <a:rPr lang="en-GB" sz="1600" dirty="0">
                <a:latin typeface="Barlow" pitchFamily="2" charset="0"/>
              </a:rPr>
              <a:t>Subjective and statistical measures frequently disagree, with only a subset of workers flagged as mismatched by both</a:t>
            </a:r>
          </a:p>
          <a:p>
            <a:pPr marL="228600" indent="-228600">
              <a:spcBef>
                <a:spcPts val="400"/>
              </a:spcBef>
              <a:buChar char="•"/>
            </a:pPr>
            <a:r>
              <a:rPr lang="en-GB" sz="1600" dirty="0">
                <a:latin typeface="Barlow" pitchFamily="2" charset="0"/>
              </a:rPr>
              <a:t>Workers flagged as overeducated under both measures face the largest wage penalties, suggesting compounded disadvantage</a:t>
            </a:r>
          </a:p>
          <a:p>
            <a:pPr marL="228600" indent="-228600">
              <a:spcBef>
                <a:spcPts val="400"/>
              </a:spcBef>
              <a:buChar char="•"/>
            </a:pPr>
            <a:r>
              <a:rPr lang="en-GB" sz="1600" dirty="0">
                <a:latin typeface="Barlow" pitchFamily="2" charset="0"/>
              </a:rPr>
              <a:t>Sectoral heterogeneity is evident — mismatch effects differ meaningfully across NACE-1 digit sectors</a:t>
            </a:r>
          </a:p>
          <a:p>
            <a:pPr marL="228600" indent="-228600">
              <a:spcBef>
                <a:spcPts val="400"/>
              </a:spcBef>
              <a:buChar char="•"/>
            </a:pPr>
            <a:r>
              <a:rPr lang="en-GB" sz="1600" dirty="0">
                <a:latin typeface="Barlow" pitchFamily="2" charset="0"/>
              </a:rPr>
              <a:t>Results subject to change; control choice affects estimates</a:t>
            </a:r>
          </a:p>
        </p:txBody>
      </p:sp>
      <p:sp>
        <p:nvSpPr>
          <p:cNvPr id="31" name="NextStepsCol"/>
          <p:cNvSpPr txBox="1"/>
          <p:nvPr/>
        </p:nvSpPr>
        <p:spPr>
          <a:xfrm>
            <a:off x="6138200" y="1420000"/>
            <a:ext cx="5300000" cy="3129062"/>
          </a:xfrm>
          <a:prstGeom prst="rect">
            <a:avLst/>
          </a:prstGeom>
          <a:noFill/>
          <a:ln>
            <a:noFill/>
          </a:ln>
        </p:spPr>
        <p:txBody>
          <a:bodyPr wrap="square" lIns="228600" tIns="228600" rIns="228600" bIns="22860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2000" b="1" dirty="0">
                <a:solidFill>
                  <a:srgbClr val="195593"/>
                </a:solidFill>
                <a:latin typeface="Barlow" pitchFamily="2" charset="0"/>
              </a:rPr>
              <a:t>Next Steps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700" b="1" dirty="0">
                <a:solidFill>
                  <a:srgbClr val="195593"/>
                </a:solidFill>
                <a:latin typeface="Barlow" pitchFamily="2" charset="0"/>
              </a:rPr>
              <a:t>1  </a:t>
            </a:r>
            <a:r>
              <a:rPr lang="en-GB" sz="1600" dirty="0">
                <a:latin typeface="Barlow" pitchFamily="2" charset="0"/>
              </a:rPr>
              <a:t>Extend analysis to job satisfaction and job security outcomes</a:t>
            </a:r>
          </a:p>
          <a:p>
            <a:pPr>
              <a:spcBef>
                <a:spcPts val="500"/>
              </a:spcBef>
            </a:pPr>
            <a:r>
              <a:rPr lang="en-GB" sz="1700" b="1" dirty="0">
                <a:solidFill>
                  <a:srgbClr val="195593"/>
                </a:solidFill>
                <a:latin typeface="Barlow" pitchFamily="2" charset="0"/>
              </a:rPr>
              <a:t>2</a:t>
            </a:r>
            <a:r>
              <a:rPr lang="en-GB" sz="1600" dirty="0">
                <a:latin typeface="Barlow" pitchFamily="2" charset="0"/>
              </a:rPr>
              <a:t>  Complete sector-by-sector regressions for all mismatch typologies</a:t>
            </a:r>
          </a:p>
          <a:p>
            <a:pPr>
              <a:spcBef>
                <a:spcPts val="500"/>
              </a:spcBef>
            </a:pPr>
            <a:r>
              <a:rPr lang="en-GB" sz="1700" b="1" dirty="0">
                <a:solidFill>
                  <a:srgbClr val="195593"/>
                </a:solidFill>
                <a:latin typeface="Barlow" pitchFamily="2" charset="0"/>
              </a:rPr>
              <a:t>3</a:t>
            </a:r>
            <a:r>
              <a:rPr lang="en-GB" sz="1600" dirty="0">
                <a:latin typeface="Barlow" pitchFamily="2" charset="0"/>
              </a:rPr>
              <a:t>  Role of training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GB" sz="1700" b="1" dirty="0">
                <a:solidFill>
                  <a:srgbClr val="195593"/>
                </a:solidFill>
                <a:latin typeface="Barlow" pitchFamily="2" charset="0"/>
              </a:rPr>
              <a:t>4  </a:t>
            </a:r>
            <a:r>
              <a:rPr lang="en-GB" sz="1600" dirty="0">
                <a:latin typeface="Barlow" pitchFamily="2" charset="0"/>
              </a:rPr>
              <a:t>Policy implications: translate findings for skills strategy and VET policy discussions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GB" sz="1500" i="1" dirty="0">
                <a:solidFill>
                  <a:srgbClr val="666666"/>
                </a:solidFill>
                <a:latin typeface="Barlow" pitchFamily="2" charset="0"/>
              </a:rPr>
              <a:t>D3.3 due August 2026 (M32)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122039-0018-EE5F-D087-1F56FA8F1B81}"/>
              </a:ext>
            </a:extLst>
          </p:cNvPr>
          <p:cNvSpPr txBox="1"/>
          <p:nvPr/>
        </p:nvSpPr>
        <p:spPr>
          <a:xfrm>
            <a:off x="180473" y="6488668"/>
            <a:ext cx="609760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D997F-A3E8-56F4-73F7-C7D07727B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Discussion</a:t>
            </a:r>
            <a:endParaRPr lang="en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56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46C95-2526-FDFC-8820-F3FA05EC1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218" y="3856710"/>
            <a:ext cx="9037320" cy="675921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</a:rPr>
              <a:t>Contact u</a:t>
            </a:r>
            <a:endParaRPr lang="en-BE" dirty="0">
              <a:solidFill>
                <a:schemeClr val="bg1"/>
              </a:solidFill>
            </a:endParaRPr>
          </a:p>
        </p:txBody>
      </p:sp>
      <p:sp>
        <p:nvSpPr>
          <p:cNvPr id="3" name="Freeform 11">
            <a:extLst>
              <a:ext uri="{FF2B5EF4-FFF2-40B4-BE49-F238E27FC236}">
                <a16:creationId xmlns:a16="http://schemas.microsoft.com/office/drawing/2014/main" id="{DC3A6693-B362-60F1-D38A-79E38DD65258}"/>
              </a:ext>
            </a:extLst>
          </p:cNvPr>
          <p:cNvSpPr/>
          <p:nvPr/>
        </p:nvSpPr>
        <p:spPr>
          <a:xfrm>
            <a:off x="6822864" y="3939434"/>
            <a:ext cx="510471" cy="510471"/>
          </a:xfrm>
          <a:custGeom>
            <a:avLst/>
            <a:gdLst/>
            <a:ahLst/>
            <a:cxnLst/>
            <a:rect l="l" t="t" r="r" b="b"/>
            <a:pathLst>
              <a:path w="1020943" h="1020943">
                <a:moveTo>
                  <a:pt x="0" y="0"/>
                </a:moveTo>
                <a:lnTo>
                  <a:pt x="1020943" y="0"/>
                </a:lnTo>
                <a:lnTo>
                  <a:pt x="1020943" y="1020943"/>
                </a:lnTo>
                <a:lnTo>
                  <a:pt x="0" y="10209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12">
            <a:extLst>
              <a:ext uri="{FF2B5EF4-FFF2-40B4-BE49-F238E27FC236}">
                <a16:creationId xmlns:a16="http://schemas.microsoft.com/office/drawing/2014/main" id="{4CBF4E77-143E-C968-CECE-7C8907EDAD73}"/>
              </a:ext>
            </a:extLst>
          </p:cNvPr>
          <p:cNvSpPr/>
          <p:nvPr/>
        </p:nvSpPr>
        <p:spPr>
          <a:xfrm>
            <a:off x="2342236" y="4701419"/>
            <a:ext cx="532239" cy="532239"/>
          </a:xfrm>
          <a:custGeom>
            <a:avLst/>
            <a:gdLst/>
            <a:ahLst/>
            <a:cxnLst/>
            <a:rect l="l" t="t" r="r" b="b"/>
            <a:pathLst>
              <a:path w="953907" h="953907">
                <a:moveTo>
                  <a:pt x="0" y="0"/>
                </a:moveTo>
                <a:lnTo>
                  <a:pt x="953907" y="0"/>
                </a:lnTo>
                <a:lnTo>
                  <a:pt x="953907" y="953907"/>
                </a:lnTo>
                <a:lnTo>
                  <a:pt x="0" y="9539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4CF6EE7C-B4F7-69A9-8C06-713A3800C846}"/>
              </a:ext>
            </a:extLst>
          </p:cNvPr>
          <p:cNvSpPr/>
          <p:nvPr/>
        </p:nvSpPr>
        <p:spPr>
          <a:xfrm>
            <a:off x="2342236" y="3953124"/>
            <a:ext cx="510471" cy="510471"/>
          </a:xfrm>
          <a:custGeom>
            <a:avLst/>
            <a:gdLst/>
            <a:ahLst/>
            <a:cxnLst/>
            <a:rect l="l" t="t" r="r" b="b"/>
            <a:pathLst>
              <a:path w="1020943" h="1020943">
                <a:moveTo>
                  <a:pt x="0" y="0"/>
                </a:moveTo>
                <a:lnTo>
                  <a:pt x="1020943" y="0"/>
                </a:lnTo>
                <a:lnTo>
                  <a:pt x="1020943" y="1020943"/>
                </a:lnTo>
                <a:lnTo>
                  <a:pt x="0" y="10209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14">
            <a:extLst>
              <a:ext uri="{FF2B5EF4-FFF2-40B4-BE49-F238E27FC236}">
                <a16:creationId xmlns:a16="http://schemas.microsoft.com/office/drawing/2014/main" id="{3CB4CC81-29B4-BB40-E179-E5C88DDEB38B}"/>
              </a:ext>
            </a:extLst>
          </p:cNvPr>
          <p:cNvSpPr/>
          <p:nvPr/>
        </p:nvSpPr>
        <p:spPr>
          <a:xfrm>
            <a:off x="6911216" y="4790000"/>
            <a:ext cx="387461" cy="387461"/>
          </a:xfrm>
          <a:custGeom>
            <a:avLst/>
            <a:gdLst/>
            <a:ahLst/>
            <a:cxnLst/>
            <a:rect l="l" t="t" r="r" b="b"/>
            <a:pathLst>
              <a:path w="953907" h="953907">
                <a:moveTo>
                  <a:pt x="0" y="0"/>
                </a:moveTo>
                <a:lnTo>
                  <a:pt x="953907" y="0"/>
                </a:lnTo>
                <a:lnTo>
                  <a:pt x="953907" y="953907"/>
                </a:lnTo>
                <a:lnTo>
                  <a:pt x="0" y="9539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8D6B96-2114-024D-2333-959B11D0D899}"/>
              </a:ext>
            </a:extLst>
          </p:cNvPr>
          <p:cNvSpPr txBox="1">
            <a:spLocks/>
          </p:cNvSpPr>
          <p:nvPr/>
        </p:nvSpPr>
        <p:spPr>
          <a:xfrm>
            <a:off x="4077241" y="5230464"/>
            <a:ext cx="3069194" cy="67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5593"/>
                </a:solidFill>
                <a:latin typeface="Barlow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GB" sz="2500" dirty="0">
                <a:latin typeface="Aptos" panose="020B0004020202020204" pitchFamily="34" charset="0"/>
              </a:rPr>
              <a:t>#EUProjectTrails</a:t>
            </a:r>
            <a:endParaRPr lang="en-BE" sz="2500" dirty="0">
              <a:latin typeface="Aptos" panose="020B00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0BCEAB2-2864-6158-90B2-E307DE6FFCE1}"/>
              </a:ext>
            </a:extLst>
          </p:cNvPr>
          <p:cNvSpPr txBox="1">
            <a:spLocks/>
          </p:cNvSpPr>
          <p:nvPr/>
        </p:nvSpPr>
        <p:spPr>
          <a:xfrm>
            <a:off x="6918976" y="3828364"/>
            <a:ext cx="3069194" cy="67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5593"/>
                </a:solidFill>
                <a:latin typeface="Barlow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GB" sz="2500" dirty="0">
                <a:latin typeface="Aptos" panose="020B0004020202020204" pitchFamily="34" charset="0"/>
              </a:rPr>
              <a:t>trails-project.eu</a:t>
            </a:r>
            <a:endParaRPr lang="en-BE" sz="2500" dirty="0">
              <a:latin typeface="Aptos" panose="020B00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F9021B3-B6FE-33CC-F8E7-17F992C8025A}"/>
              </a:ext>
            </a:extLst>
          </p:cNvPr>
          <p:cNvSpPr txBox="1">
            <a:spLocks/>
          </p:cNvSpPr>
          <p:nvPr/>
        </p:nvSpPr>
        <p:spPr>
          <a:xfrm>
            <a:off x="7146435" y="4663882"/>
            <a:ext cx="5060503" cy="67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5593"/>
                </a:solidFill>
                <a:latin typeface="Barlow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GB" sz="2500" dirty="0">
                <a:latin typeface="Aptos" panose="020B0004020202020204" pitchFamily="34" charset="0"/>
              </a:rPr>
              <a:t>linkedin.com/company/trails-enabling-data-analytics-for-actions-tackling-skills-shortages-and-mismatch</a:t>
            </a:r>
            <a:endParaRPr lang="en-BE" sz="2500" dirty="0">
              <a:latin typeface="Aptos" panose="020B00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4516768-54DA-8BBC-903A-409569B7E9AC}"/>
              </a:ext>
            </a:extLst>
          </p:cNvPr>
          <p:cNvSpPr txBox="1">
            <a:spLocks/>
          </p:cNvSpPr>
          <p:nvPr/>
        </p:nvSpPr>
        <p:spPr>
          <a:xfrm>
            <a:off x="2654218" y="3920430"/>
            <a:ext cx="3069194" cy="67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5593"/>
                </a:solidFill>
                <a:latin typeface="Barlow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GB" sz="2500" dirty="0">
                <a:latin typeface="Aptos" panose="020B0004020202020204" pitchFamily="34" charset="0"/>
              </a:rPr>
              <a:t>Dr Paul Redmond</a:t>
            </a:r>
            <a:endParaRPr lang="en-BE" sz="2500" dirty="0">
              <a:latin typeface="Aptos" panose="020B00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147EC47-AFC1-7564-17DF-5B332E296230}"/>
              </a:ext>
            </a:extLst>
          </p:cNvPr>
          <p:cNvSpPr txBox="1">
            <a:spLocks/>
          </p:cNvSpPr>
          <p:nvPr/>
        </p:nvSpPr>
        <p:spPr>
          <a:xfrm>
            <a:off x="2889786" y="4663881"/>
            <a:ext cx="3206214" cy="67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5593"/>
                </a:solidFill>
                <a:latin typeface="Barlow Black" panose="00000A00000000000000" pitchFamily="2" charset="0"/>
                <a:ea typeface="+mj-ea"/>
                <a:cs typeface="+mj-cs"/>
              </a:defRPr>
            </a:lvl1pPr>
          </a:lstStyle>
          <a:p>
            <a:r>
              <a:rPr lang="en-US" sz="2500" dirty="0">
                <a:latin typeface="Aptos" panose="020B0004020202020204" pitchFamily="34" charset="0"/>
              </a:rPr>
              <a:t>paul.redmond@esri.ie</a:t>
            </a:r>
            <a:endParaRPr lang="en-BE" sz="2500" dirty="0">
              <a:latin typeface="Aptos" panose="020B0004020202020204" pitchFamily="34" charset="0"/>
            </a:endParaRPr>
          </a:p>
        </p:txBody>
      </p:sp>
      <p:sp>
        <p:nvSpPr>
          <p:cNvPr id="14" name="Title 12">
            <a:extLst>
              <a:ext uri="{FF2B5EF4-FFF2-40B4-BE49-F238E27FC236}">
                <a16:creationId xmlns:a16="http://schemas.microsoft.com/office/drawing/2014/main" id="{0471F6EB-2185-A8AD-FE34-19D2F37AB36B}"/>
              </a:ext>
            </a:extLst>
          </p:cNvPr>
          <p:cNvSpPr txBox="1">
            <a:spLocks/>
          </p:cNvSpPr>
          <p:nvPr/>
        </p:nvSpPr>
        <p:spPr>
          <a:xfrm>
            <a:off x="3004910" y="3053534"/>
            <a:ext cx="9037320" cy="67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ptos Black" panose="020B00040202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Contact us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69607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C47EF-D01C-5E94-E780-0164DEAAE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32515-F43C-99B7-E15D-EBB0AF69E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24" y="0"/>
            <a:ext cx="6143714" cy="1325563"/>
          </a:xfrm>
        </p:spPr>
        <p:txBody>
          <a:bodyPr/>
          <a:lstStyle/>
          <a:p>
            <a:r>
              <a:rPr lang="en-GB" dirty="0">
                <a:solidFill>
                  <a:srgbClr val="195593"/>
                </a:solidFill>
                <a:latin typeface="Aptos Black" panose="020B0004020202020204" pitchFamily="34" charset="0"/>
              </a:rPr>
              <a:t>References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ECE2C48-1204-1154-88B2-E9653174A213}"/>
              </a:ext>
            </a:extLst>
          </p:cNvPr>
          <p:cNvSpPr txBox="1">
            <a:spLocks/>
          </p:cNvSpPr>
          <p:nvPr/>
        </p:nvSpPr>
        <p:spPr>
          <a:xfrm>
            <a:off x="156199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912A35-B440-2CCB-7A07-00A1843461FB}"/>
              </a:ext>
            </a:extLst>
          </p:cNvPr>
          <p:cNvSpPr txBox="1"/>
          <p:nvPr/>
        </p:nvSpPr>
        <p:spPr>
          <a:xfrm>
            <a:off x="866724" y="1239080"/>
            <a:ext cx="10770947" cy="5463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Chevalier, A. (2003). Measuring over-education. </a:t>
            </a:r>
            <a:r>
              <a:rPr lang="en-US" sz="1600" i="1" dirty="0"/>
              <a:t>Economica</a:t>
            </a:r>
            <a:r>
              <a:rPr lang="en-US" sz="1600" dirty="0"/>
              <a:t>, </a:t>
            </a:r>
            <a:r>
              <a:rPr lang="en-US" sz="1600" i="1" dirty="0"/>
              <a:t>70</a:t>
            </a:r>
            <a:r>
              <a:rPr lang="en-US" sz="1600" dirty="0"/>
              <a:t>(279), 509–531.</a:t>
            </a:r>
          </a:p>
          <a:p>
            <a:endParaRPr lang="en-US" sz="1600" dirty="0"/>
          </a:p>
          <a:p>
            <a:r>
              <a:rPr lang="en-US" sz="1600" dirty="0"/>
              <a:t>Hartog, J. (2000). Over-education and earnings: Where are we, where should we go? </a:t>
            </a:r>
            <a:r>
              <a:rPr lang="en-US" sz="1600" i="1" dirty="0"/>
              <a:t>Economics of Education Review</a:t>
            </a:r>
            <a:r>
              <a:rPr lang="en-US" sz="1600" dirty="0"/>
              <a:t>, </a:t>
            </a:r>
            <a:r>
              <a:rPr lang="en-US" sz="1600" i="1" dirty="0"/>
              <a:t>19</a:t>
            </a:r>
            <a:r>
              <a:rPr lang="en-US" sz="1600" dirty="0"/>
              <a:t>(2), 131–147.</a:t>
            </a:r>
          </a:p>
          <a:p>
            <a:endParaRPr lang="en-US" sz="1600" dirty="0"/>
          </a:p>
          <a:p>
            <a:r>
              <a:rPr lang="en-US" sz="1600" dirty="0"/>
              <a:t>Leuven, E., &amp; </a:t>
            </a:r>
            <a:r>
              <a:rPr lang="en-US" sz="1600" dirty="0" err="1"/>
              <a:t>Oosterbeek</a:t>
            </a:r>
            <a:r>
              <a:rPr lang="en-US" sz="1600" dirty="0"/>
              <a:t>, H. (2011). Overeducation and mismatch in the labor market. In E. A.</a:t>
            </a:r>
          </a:p>
          <a:p>
            <a:endParaRPr lang="en-US" sz="1600" dirty="0"/>
          </a:p>
          <a:p>
            <a:r>
              <a:rPr lang="en-US" sz="1600"/>
              <a:t>Hanushek</a:t>
            </a:r>
            <a:r>
              <a:rPr lang="en-US" sz="1600" dirty="0"/>
              <a:t>, S. Machin, &amp; L. </a:t>
            </a:r>
            <a:r>
              <a:rPr lang="en-US" sz="1600" dirty="0" err="1"/>
              <a:t>Woessmann</a:t>
            </a:r>
            <a:r>
              <a:rPr lang="en-US" sz="1600" dirty="0"/>
              <a:t> (Eds.), </a:t>
            </a:r>
            <a:r>
              <a:rPr lang="en-US" sz="1600" i="1" dirty="0"/>
              <a:t>Handbook of the economics of education</a:t>
            </a:r>
            <a:r>
              <a:rPr lang="en-US" sz="1600" dirty="0"/>
              <a:t> (Vol. 4, pp. 283–326). Elsevier.</a:t>
            </a:r>
          </a:p>
          <a:p>
            <a:endParaRPr lang="en-US" sz="1600" dirty="0"/>
          </a:p>
          <a:p>
            <a:r>
              <a:rPr lang="en-US" sz="1600" dirty="0"/>
              <a:t>McGuinness, S. (2006). Overeducation in the </a:t>
            </a:r>
            <a:r>
              <a:rPr lang="en-US" sz="1600" dirty="0" err="1"/>
              <a:t>labour</a:t>
            </a:r>
            <a:r>
              <a:rPr lang="en-US" sz="1600" dirty="0"/>
              <a:t> market. </a:t>
            </a:r>
            <a:r>
              <a:rPr lang="en-US" sz="1600" i="1" dirty="0"/>
              <a:t>Journal of Economic Surveys</a:t>
            </a:r>
            <a:r>
              <a:rPr lang="en-US" sz="1600" dirty="0"/>
              <a:t>, </a:t>
            </a:r>
            <a:r>
              <a:rPr lang="en-US" sz="1600" i="1" dirty="0"/>
              <a:t>20</a:t>
            </a:r>
            <a:r>
              <a:rPr lang="en-US" sz="1600" dirty="0"/>
              <a:t>(3), 387–418.</a:t>
            </a:r>
          </a:p>
          <a:p>
            <a:endParaRPr lang="en-US" sz="1600" dirty="0"/>
          </a:p>
          <a:p>
            <a:r>
              <a:rPr lang="en-US" sz="1600" dirty="0"/>
              <a:t>McGuinness, S., </a:t>
            </a:r>
            <a:r>
              <a:rPr lang="en-US" sz="1600" dirty="0" err="1"/>
              <a:t>Pouliakas</a:t>
            </a:r>
            <a:r>
              <a:rPr lang="en-US" sz="1600" dirty="0"/>
              <a:t>, K., &amp; Redmond, P. (2018). Skills mismatch: Concepts, measurement and policy approaches. </a:t>
            </a:r>
            <a:r>
              <a:rPr lang="en-US" sz="1600" i="1" dirty="0"/>
              <a:t>Journal of Economic Surveys</a:t>
            </a:r>
            <a:r>
              <a:rPr lang="en-US" sz="1600" dirty="0"/>
              <a:t>, </a:t>
            </a:r>
            <a:r>
              <a:rPr lang="en-US" sz="1600" i="1" dirty="0"/>
              <a:t>32</a:t>
            </a:r>
            <a:r>
              <a:rPr lang="en-US" sz="1600" dirty="0"/>
              <a:t>(4), 985–1015.</a:t>
            </a:r>
          </a:p>
          <a:p>
            <a:endParaRPr lang="en-US" sz="1600" dirty="0"/>
          </a:p>
          <a:p>
            <a:r>
              <a:rPr lang="en-US" sz="1600" dirty="0"/>
              <a:t>Sloane, P. J., Battu, H., &amp; Seaman, P. T. (1999). Overeducation, undereducation and the British </a:t>
            </a:r>
            <a:r>
              <a:rPr lang="en-US" sz="1600" dirty="0" err="1"/>
              <a:t>labour</a:t>
            </a:r>
            <a:r>
              <a:rPr lang="en-US" sz="1600" dirty="0"/>
              <a:t> market. </a:t>
            </a:r>
            <a:r>
              <a:rPr lang="en-US" sz="1600" i="1" dirty="0"/>
              <a:t>Applied Economics</a:t>
            </a:r>
            <a:r>
              <a:rPr lang="en-US" sz="1600" dirty="0"/>
              <a:t>, </a:t>
            </a:r>
            <a:r>
              <a:rPr lang="en-US" sz="1600" i="1" dirty="0"/>
              <a:t>31</a:t>
            </a:r>
            <a:r>
              <a:rPr lang="en-US" sz="1600" dirty="0"/>
              <a:t>(11), 1437–1453.</a:t>
            </a:r>
          </a:p>
          <a:p>
            <a:endParaRPr lang="en-US" sz="1600" dirty="0"/>
          </a:p>
          <a:p>
            <a:r>
              <a:rPr lang="en-US" sz="1600" dirty="0"/>
              <a:t>Verdugo, R. R., &amp; Verdugo, N. T. (1989). The impact of surplus schooling on earnings: Some additional findings. </a:t>
            </a:r>
            <a:r>
              <a:rPr lang="en-US" sz="1600" i="1" dirty="0"/>
              <a:t>Journal of Human Resources</a:t>
            </a:r>
            <a:r>
              <a:rPr lang="en-US" sz="1600" dirty="0"/>
              <a:t>, </a:t>
            </a:r>
            <a:r>
              <a:rPr lang="en-US" sz="1600" i="1" dirty="0"/>
              <a:t>24</a:t>
            </a:r>
            <a:r>
              <a:rPr lang="en-US" sz="1600" dirty="0"/>
              <a:t>(4), 629–643.</a:t>
            </a:r>
          </a:p>
          <a:p>
            <a:pPr marL="457200" indent="-457200">
              <a:lnSpc>
                <a:spcPct val="107000"/>
              </a:lnSpc>
              <a:spcAft>
                <a:spcPts val="600"/>
              </a:spcAft>
              <a:buAutoNum type="arabicPeriod"/>
            </a:pPr>
            <a:endParaRPr lang="en-US" sz="2000" dirty="0">
              <a:latin typeface="Barlow" panose="00000500000000000000" pitchFamily="2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endParaRPr lang="en-US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291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86D88-3304-5123-5C6A-E079C9D2C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24" y="0"/>
            <a:ext cx="6143714" cy="1325563"/>
          </a:xfrm>
        </p:spPr>
        <p:txBody>
          <a:bodyPr/>
          <a:lstStyle/>
          <a:p>
            <a:r>
              <a:rPr lang="en-GB" dirty="0">
                <a:solidFill>
                  <a:srgbClr val="195593"/>
                </a:solidFill>
                <a:latin typeface="Aptos Black" panose="020B0004020202020204" pitchFamily="34" charset="0"/>
              </a:rPr>
              <a:t>Plan I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F3365A3-2385-3E68-BCE2-5D127F2855F4}"/>
              </a:ext>
            </a:extLst>
          </p:cNvPr>
          <p:cNvSpPr txBox="1">
            <a:spLocks/>
          </p:cNvSpPr>
          <p:nvPr/>
        </p:nvSpPr>
        <p:spPr>
          <a:xfrm>
            <a:off x="156199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50119B-7C25-BC79-3ED4-F5D34063DA87}"/>
              </a:ext>
            </a:extLst>
          </p:cNvPr>
          <p:cNvSpPr txBox="1"/>
          <p:nvPr/>
        </p:nvSpPr>
        <p:spPr>
          <a:xfrm>
            <a:off x="866724" y="1239080"/>
            <a:ext cx="10770947" cy="5429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Barlow" panose="00000500000000000000" pitchFamily="2" charset="0"/>
              </a:rPr>
              <a:t>Investigate the link between educational mismatch and </a:t>
            </a:r>
            <a:r>
              <a:rPr lang="en-US" sz="2000" dirty="0" err="1">
                <a:latin typeface="Barlow" panose="00000500000000000000" pitchFamily="2" charset="0"/>
              </a:rPr>
              <a:t>labour</a:t>
            </a:r>
            <a:r>
              <a:rPr lang="en-US" sz="2000" dirty="0">
                <a:latin typeface="Barlow" panose="00000500000000000000" pitchFamily="2" charset="0"/>
              </a:rPr>
              <a:t> market outcomes.</a:t>
            </a:r>
          </a:p>
          <a:p>
            <a:pPr marL="457200" indent="-4572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Barlow" panose="00000500000000000000" pitchFamily="2" charset="0"/>
            </a:endParaRPr>
          </a:p>
          <a:p>
            <a:pPr marL="457200" indent="-4572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Barlow" panose="00000500000000000000" pitchFamily="2" charset="0"/>
              </a:rPr>
              <a:t>Educational mismatch is a scenario where an employee’s level of education does not match that require do their job</a:t>
            </a:r>
          </a:p>
          <a:p>
            <a:pPr marL="457200" indent="-4572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Barlow" panose="00000500000000000000" pitchFamily="2" charset="0"/>
            </a:endParaRPr>
          </a:p>
          <a:p>
            <a:pPr marL="457200" indent="-4572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Barlow" panose="00000500000000000000" pitchFamily="2" charset="0"/>
              </a:rPr>
              <a:t>There are various ways of measuring educational mismatch:</a:t>
            </a:r>
          </a:p>
          <a:p>
            <a:pPr marL="914400" lvl="1" indent="-457200">
              <a:lnSpc>
                <a:spcPct val="107000"/>
              </a:lnSpc>
              <a:spcAft>
                <a:spcPts val="600"/>
              </a:spcAft>
              <a:buAutoNum type="arabicPeriod"/>
            </a:pPr>
            <a:r>
              <a:rPr lang="en-US" sz="2000" dirty="0">
                <a:latin typeface="Barlow" panose="00000500000000000000" pitchFamily="2" charset="0"/>
              </a:rPr>
              <a:t>Subjective: an employee is asked what level of education is required to do their job, and their acquired education level is compared to that</a:t>
            </a:r>
          </a:p>
          <a:p>
            <a:pPr marL="914400" lvl="1" indent="-457200">
              <a:lnSpc>
                <a:spcPct val="107000"/>
              </a:lnSpc>
              <a:spcAft>
                <a:spcPts val="600"/>
              </a:spcAft>
              <a:buAutoNum type="arabicPeriod"/>
            </a:pPr>
            <a:r>
              <a:rPr lang="en-US" sz="2000" dirty="0">
                <a:latin typeface="Barlow" panose="00000500000000000000" pitchFamily="2" charset="0"/>
              </a:rPr>
              <a:t>Statistical: The mode level of education for each job category is recorded. An employee’s education level is compared top that</a:t>
            </a:r>
          </a:p>
          <a:p>
            <a:pPr marL="914400" lvl="1" indent="-457200">
              <a:lnSpc>
                <a:spcPct val="107000"/>
              </a:lnSpc>
              <a:spcAft>
                <a:spcPts val="600"/>
              </a:spcAft>
              <a:buAutoNum type="arabicPeriod"/>
            </a:pPr>
            <a:endParaRPr lang="en-US" sz="2000" dirty="0">
              <a:latin typeface="Barlow" panose="00000500000000000000" pitchFamily="2" charset="0"/>
            </a:endParaRPr>
          </a:p>
          <a:p>
            <a:pPr marL="457200" indent="-4572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Barlow" panose="00000500000000000000" pitchFamily="2" charset="0"/>
              </a:rPr>
              <a:t>Both methods have advantages and disadvantages</a:t>
            </a:r>
          </a:p>
          <a:p>
            <a:pPr marL="457200" indent="-457200">
              <a:lnSpc>
                <a:spcPct val="107000"/>
              </a:lnSpc>
              <a:spcAft>
                <a:spcPts val="600"/>
              </a:spcAft>
              <a:buAutoNum type="arabicPeriod"/>
            </a:pPr>
            <a:endParaRPr lang="en-US" sz="2000" dirty="0">
              <a:latin typeface="Barlow" panose="00000500000000000000" pitchFamily="2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endParaRPr lang="en-US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7825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2D1DB-6997-E9E1-8BDD-9E4565C6A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E9AA9-D7DC-EA16-8C13-AC57937E8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869" y="88899"/>
            <a:ext cx="6143714" cy="1325563"/>
          </a:xfrm>
        </p:spPr>
        <p:txBody>
          <a:bodyPr/>
          <a:lstStyle/>
          <a:p>
            <a:r>
              <a:rPr lang="en-GB" dirty="0">
                <a:latin typeface="Aptos Black" panose="020B0004020202020204" pitchFamily="34" charset="0"/>
              </a:rPr>
              <a:t>Plan II</a:t>
            </a:r>
            <a:endParaRPr lang="en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CB7946-9C06-2818-D8E2-DD8789F772D9}"/>
              </a:ext>
            </a:extLst>
          </p:cNvPr>
          <p:cNvSpPr txBox="1"/>
          <p:nvPr/>
        </p:nvSpPr>
        <p:spPr>
          <a:xfrm>
            <a:off x="817869" y="1117605"/>
            <a:ext cx="10770947" cy="4115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Barlow" panose="00000500000000000000" pitchFamily="2" charset="0"/>
              </a:rPr>
              <a:t>Compare the incidence of outcomes (overeducation, matched, undereducation) by sector using both forms of measurement and also a combination of both measures: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endParaRPr lang="en-US" sz="2000" dirty="0">
              <a:latin typeface="Barlow" panose="00000500000000000000" pitchFamily="2" charset="0"/>
            </a:endParaRPr>
          </a:p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en-US" b="1" dirty="0">
                <a:latin typeface="Barlow" panose="00000500000000000000" pitchFamily="2" charset="0"/>
              </a:rPr>
              <a:t>Matched in both: </a:t>
            </a:r>
            <a:r>
              <a:rPr lang="en-US" dirty="0">
                <a:latin typeface="Barlow" panose="00000500000000000000" pitchFamily="2" charset="0"/>
              </a:rPr>
              <a:t>Subjective matched and statistical matched</a:t>
            </a:r>
          </a:p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en-US" b="1" dirty="0">
                <a:latin typeface="Barlow" panose="00000500000000000000" pitchFamily="2" charset="0"/>
              </a:rPr>
              <a:t>Undereducated in both: </a:t>
            </a:r>
            <a:r>
              <a:rPr lang="en-US" dirty="0">
                <a:latin typeface="Barlow" panose="00000500000000000000" pitchFamily="2" charset="0"/>
              </a:rPr>
              <a:t>Subjective undereducated and statistical undereducated</a:t>
            </a:r>
          </a:p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en-US" b="1" dirty="0">
                <a:latin typeface="Barlow" panose="00000500000000000000" pitchFamily="2" charset="0"/>
              </a:rPr>
              <a:t>Overeducated in both: </a:t>
            </a:r>
            <a:r>
              <a:rPr lang="en-US" dirty="0">
                <a:latin typeface="Barlow" panose="00000500000000000000" pitchFamily="2" charset="0"/>
              </a:rPr>
              <a:t>Subjective overeducated and statistical overeducated</a:t>
            </a:r>
          </a:p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en-US" b="1" dirty="0">
                <a:latin typeface="Barlow" panose="00000500000000000000" pitchFamily="2" charset="0"/>
              </a:rPr>
              <a:t>Subjective under only: </a:t>
            </a:r>
            <a:r>
              <a:rPr lang="en-US" dirty="0">
                <a:latin typeface="Barlow" panose="00000500000000000000" pitchFamily="2" charset="0"/>
              </a:rPr>
              <a:t>Subjective says undereducated, but statistical matched</a:t>
            </a:r>
          </a:p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en-US" b="1" dirty="0">
                <a:latin typeface="Barlow" panose="00000500000000000000" pitchFamily="2" charset="0"/>
              </a:rPr>
              <a:t>Subjective over only: </a:t>
            </a:r>
            <a:r>
              <a:rPr lang="en-US" dirty="0">
                <a:latin typeface="Barlow" panose="00000500000000000000" pitchFamily="2" charset="0"/>
              </a:rPr>
              <a:t>Subjective says overeducated, but statistical matched</a:t>
            </a:r>
          </a:p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en-US" b="1" dirty="0">
                <a:latin typeface="Barlow" panose="00000500000000000000" pitchFamily="2" charset="0"/>
              </a:rPr>
              <a:t>Statistical under only: </a:t>
            </a:r>
            <a:r>
              <a:rPr lang="en-US" dirty="0">
                <a:latin typeface="Barlow" panose="00000500000000000000" pitchFamily="2" charset="0"/>
              </a:rPr>
              <a:t>Statistical says undereducated, but subjective matched</a:t>
            </a:r>
          </a:p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en-US" b="1" dirty="0">
                <a:latin typeface="Barlow" panose="00000500000000000000" pitchFamily="2" charset="0"/>
              </a:rPr>
              <a:t>Statistical over only:</a:t>
            </a:r>
            <a:r>
              <a:rPr lang="en-US" dirty="0">
                <a:latin typeface="Barlow" panose="00000500000000000000" pitchFamily="2" charset="0"/>
              </a:rPr>
              <a:t> Statistical says overeducated, but subjective matched</a:t>
            </a:r>
          </a:p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en-US" b="1" dirty="0">
                <a:latin typeface="Barlow" panose="00000500000000000000" pitchFamily="2" charset="0"/>
              </a:rPr>
              <a:t>Under/over conflict:</a:t>
            </a:r>
            <a:r>
              <a:rPr lang="en-US" dirty="0">
                <a:latin typeface="Barlow" panose="00000500000000000000" pitchFamily="2" charset="0"/>
              </a:rPr>
              <a:t> One measure says undereducated and the other says overeducated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D4B214-C3AE-E8BF-72A3-CAC9F1F02CDA}"/>
              </a:ext>
            </a:extLst>
          </p:cNvPr>
          <p:cNvSpPr txBox="1">
            <a:spLocks/>
          </p:cNvSpPr>
          <p:nvPr/>
        </p:nvSpPr>
        <p:spPr>
          <a:xfrm>
            <a:off x="156199" y="651212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</p:spTree>
    <p:extLst>
      <p:ext uri="{BB962C8B-B14F-4D97-AF65-F5344CB8AC3E}">
        <p14:creationId xmlns:p14="http://schemas.microsoft.com/office/powerpoint/2010/main" val="768627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118A4-D151-F974-FA6C-9A7A80F41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962F1-F831-86C2-5CD7-8FA79B46A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869" y="88899"/>
            <a:ext cx="6143714" cy="1325563"/>
          </a:xfrm>
        </p:spPr>
        <p:txBody>
          <a:bodyPr/>
          <a:lstStyle/>
          <a:p>
            <a:r>
              <a:rPr lang="en-GB" dirty="0">
                <a:latin typeface="Aptos Black" panose="020B0004020202020204" pitchFamily="34" charset="0"/>
              </a:rPr>
              <a:t>Plan III</a:t>
            </a:r>
            <a:endParaRPr lang="en-BE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78C19AD-B918-D7B6-F9AA-E4E74405AF5C}"/>
              </a:ext>
            </a:extLst>
          </p:cNvPr>
          <p:cNvSpPr txBox="1">
            <a:spLocks/>
          </p:cNvSpPr>
          <p:nvPr/>
        </p:nvSpPr>
        <p:spPr>
          <a:xfrm>
            <a:off x="156199" y="6492876"/>
            <a:ext cx="12191999" cy="27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dirty="0">
                <a:solidFill>
                  <a:schemeClr val="bg1"/>
                </a:solidFill>
              </a:rPr>
              <a:t>Amsterdam (8 May, 2026)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99EA99-8922-57FA-9825-FFE788489BDA}"/>
              </a:ext>
            </a:extLst>
          </p:cNvPr>
          <p:cNvSpPr txBox="1"/>
          <p:nvPr/>
        </p:nvSpPr>
        <p:spPr>
          <a:xfrm>
            <a:off x="817869" y="1117605"/>
            <a:ext cx="10770947" cy="3145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Barlow" panose="00000500000000000000" pitchFamily="2" charset="0"/>
              </a:rPr>
              <a:t> Determine the conditional effect each mismatch type on various </a:t>
            </a:r>
            <a:r>
              <a:rPr lang="en-US" sz="2000" dirty="0" err="1">
                <a:latin typeface="Barlow" panose="00000500000000000000" pitchFamily="2" charset="0"/>
              </a:rPr>
              <a:t>labour</a:t>
            </a:r>
            <a:r>
              <a:rPr lang="en-US" sz="2000" dirty="0">
                <a:latin typeface="Barlow" panose="00000500000000000000" pitchFamily="2" charset="0"/>
              </a:rPr>
              <a:t> market outcomes (wages, job satisfaction, job security) on pooled sample</a:t>
            </a:r>
          </a:p>
          <a:p>
            <a:pPr marL="457200" indent="-4572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Barlow" panose="00000500000000000000" pitchFamily="2" charset="0"/>
            </a:endParaRPr>
          </a:p>
          <a:p>
            <a:pPr marL="457200" indent="-4572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Barlow" panose="00000500000000000000" pitchFamily="2" charset="0"/>
              </a:rPr>
              <a:t>Run the same analysis separately for each sector</a:t>
            </a:r>
          </a:p>
          <a:p>
            <a:pPr marL="457200" indent="-4572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Barlow" panose="00000500000000000000" pitchFamily="2" charset="0"/>
            </a:endParaRPr>
          </a:p>
          <a:p>
            <a:pPr marL="457200" indent="-4572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Barlow" panose="00000500000000000000" pitchFamily="2" charset="0"/>
            </a:endParaRPr>
          </a:p>
          <a:p>
            <a:pPr marL="457200" indent="-457200">
              <a:lnSpc>
                <a:spcPct val="107000"/>
              </a:lnSpc>
              <a:spcAft>
                <a:spcPts val="600"/>
              </a:spcAft>
              <a:buAutoNum type="arabicPeriod"/>
            </a:pPr>
            <a:endParaRPr lang="en-US" sz="2000" dirty="0">
              <a:latin typeface="Barlow" panose="00000500000000000000" pitchFamily="2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endParaRPr lang="en-US" dirty="0">
              <a:solidFill>
                <a:srgbClr val="19559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235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AILS presentation_V03" id="{4AD4D0E3-198E-44A6-90A9-BAE95B4C3CE8}" vid="{96C8D277-8092-4C01-883F-57A80105F9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C7341B015FD34A8E01B76E6B9D62E5" ma:contentTypeVersion="10" ma:contentTypeDescription="Create a new document." ma:contentTypeScope="" ma:versionID="0132b97a9f7f0468e164387f827ac345">
  <xsd:schema xmlns:xsd="http://www.w3.org/2001/XMLSchema" xmlns:xs="http://www.w3.org/2001/XMLSchema" xmlns:p="http://schemas.microsoft.com/office/2006/metadata/properties" xmlns:ns2="b1390f3e-4ce8-41b2-bf2a-0f612d457c07" xmlns:ns3="82ead630-9f37-4e2b-8436-facc423d2654" targetNamespace="http://schemas.microsoft.com/office/2006/metadata/properties" ma:root="true" ma:fieldsID="a974adef4502cec429fb18f315b21241" ns2:_="" ns3:_="">
    <xsd:import namespace="b1390f3e-4ce8-41b2-bf2a-0f612d457c07"/>
    <xsd:import namespace="82ead630-9f37-4e2b-8436-facc423d26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390f3e-4ce8-41b2-bf2a-0f612d457c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545cdb3-9a8d-4425-95c0-e70037f8f2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ead630-9f37-4e2b-8436-facc423d265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4eccaf1-5f82-445d-87a4-703323f9f18d}" ma:internalName="TaxCatchAll" ma:showField="CatchAllData" ma:web="82ead630-9f37-4e2b-8436-facc423d26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ead630-9f37-4e2b-8436-facc423d2654" xsi:nil="true"/>
    <lcf76f155ced4ddcb4097134ff3c332f xmlns="b1390f3e-4ce8-41b2-bf2a-0f612d457c0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6474965-AAD7-46CD-828A-F56C9EDC0F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390f3e-4ce8-41b2-bf2a-0f612d457c07"/>
    <ds:schemaRef ds:uri="82ead630-9f37-4e2b-8436-facc423d26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42EF60-E5B8-4FCD-98EC-BFD118C1D5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22D34C-1DF9-4ED1-9A38-A94392A6E2C4}">
  <ds:schemaRefs>
    <ds:schemaRef ds:uri="http://schemas.microsoft.com/office/2006/metadata/properties"/>
    <ds:schemaRef ds:uri="http://schemas.microsoft.com/office/infopath/2007/PartnerControls"/>
    <ds:schemaRef ds:uri="82ead630-9f37-4e2b-8436-facc423d2654"/>
    <ds:schemaRef ds:uri="b1390f3e-4ce8-41b2-bf2a-0f612d457c07"/>
  </ds:schemaRefs>
</ds:datastoreItem>
</file>

<file path=docMetadata/LabelInfo.xml><?xml version="1.0" encoding="utf-8"?>
<clbl:labelList xmlns:clbl="http://schemas.microsoft.com/office/2020/mipLabelMetadata">
  <clbl:label id="{e93213ed-66bb-4e32-ab96-b6a7c74467a4}" enabled="0" method="" siteId="{e93213ed-66bb-4e32-ab96-b6a7c74467a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TRAILS presentation_V03</Template>
  <TotalTime>0</TotalTime>
  <Words>1886</Words>
  <Application>Microsoft Office PowerPoint</Application>
  <PresentationFormat>Widescreen</PresentationFormat>
  <Paragraphs>391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Aptos</vt:lpstr>
      <vt:lpstr>Aptos Black</vt:lpstr>
      <vt:lpstr>Arial</vt:lpstr>
      <vt:lpstr>Barlow</vt:lpstr>
      <vt:lpstr>Barlow Black</vt:lpstr>
      <vt:lpstr>Barlow Light</vt:lpstr>
      <vt:lpstr>Calibri</vt:lpstr>
      <vt:lpstr>Cambria Math</vt:lpstr>
      <vt:lpstr>Office Theme</vt:lpstr>
      <vt:lpstr>PowerPoint Presentation</vt:lpstr>
      <vt:lpstr>Overview</vt:lpstr>
      <vt:lpstr>WP3: Status Update</vt:lpstr>
      <vt:lpstr>PowerPoint Presentation</vt:lpstr>
      <vt:lpstr>PowerPoint Presentation</vt:lpstr>
      <vt:lpstr>PowerPoint Presentation</vt:lpstr>
      <vt:lpstr>Data</vt:lpstr>
      <vt:lpstr>PowerPoint Presentation</vt:lpstr>
      <vt:lpstr>PowerPoint Presentation</vt:lpstr>
      <vt:lpstr>PowerPoint Presentation</vt:lpstr>
      <vt:lpstr>PowerPoint Presentation</vt:lpstr>
      <vt:lpstr>Wage effects of educational mismatch</vt:lpstr>
      <vt:lpstr>Pooled wage regressions</vt:lpstr>
      <vt:lpstr>Sector-level regressions</vt:lpstr>
      <vt:lpstr>Subjective; Education controls</vt:lpstr>
      <vt:lpstr>Subjective; Occupation controls</vt:lpstr>
      <vt:lpstr>Statistical; Education controls</vt:lpstr>
      <vt:lpstr>Statistical; Occupation controls</vt:lpstr>
      <vt:lpstr>Combined; Education controls</vt:lpstr>
      <vt:lpstr>Combined; Occupation controls</vt:lpstr>
      <vt:lpstr>PowerPoint Presentation</vt:lpstr>
      <vt:lpstr>Discussion</vt:lpstr>
      <vt:lpstr>Contact u</vt:lpstr>
      <vt:lpstr>References</vt:lpstr>
      <vt:lpstr>Plan I</vt:lpstr>
      <vt:lpstr>Plan II</vt:lpstr>
      <vt:lpstr>Plan III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Luke Brosnan</dc:creator>
  <cp:lastModifiedBy>Paul Redmond</cp:lastModifiedBy>
  <cp:revision>80</cp:revision>
  <dcterms:created xsi:type="dcterms:W3CDTF">2025-03-19T09:34:26Z</dcterms:created>
  <dcterms:modified xsi:type="dcterms:W3CDTF">2026-05-07T08:54:32Z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0x01010097C7341B015FD34A8E01B76E6B9D62E5</vt:lpwstr>
  </property>
</Properties>
</file>