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7" r:id="rId5"/>
    <p:sldId id="278" r:id="rId6"/>
    <p:sldId id="334" r:id="rId7"/>
    <p:sldId id="337" r:id="rId8"/>
    <p:sldId id="345" r:id="rId9"/>
    <p:sldId id="308" r:id="rId10"/>
    <p:sldId id="309" r:id="rId11"/>
    <p:sldId id="310" r:id="rId12"/>
    <p:sldId id="328" r:id="rId13"/>
    <p:sldId id="312" r:id="rId14"/>
    <p:sldId id="332" r:id="rId15"/>
    <p:sldId id="314" r:id="rId16"/>
    <p:sldId id="343" r:id="rId17"/>
    <p:sldId id="316" r:id="rId18"/>
    <p:sldId id="339" r:id="rId19"/>
    <p:sldId id="340" r:id="rId20"/>
    <p:sldId id="320" r:id="rId21"/>
    <p:sldId id="341" r:id="rId22"/>
    <p:sldId id="342" r:id="rId23"/>
    <p:sldId id="323" r:id="rId24"/>
    <p:sldId id="270" r:id="rId25"/>
  </p:sldIdLst>
  <p:sldSz cx="18288000" cy="10287000"/>
  <p:notesSz cx="6858000" cy="9144000"/>
  <p:embeddedFontLst>
    <p:embeddedFont>
      <p:font typeface="Calibri (MS) Bold" panose="020B0604020202020204" charset="0"/>
      <p:regular r:id="rId28"/>
    </p:embeddedFont>
    <p:embeddedFont>
      <p:font typeface="Cambria Math" panose="02040503050406030204" pitchFamily="18" charset="0"/>
      <p:regular r:id="rId29"/>
    </p:embeddedFont>
    <p:embeddedFont>
      <p:font typeface="Merriweather Bold" panose="020B0604020202020204" charset="0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234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Redmond" userId="fb39b086-349c-4310-a424-5605272892f0" providerId="ADAL" clId="{C4523E74-81C5-439F-B363-F401099094E1}"/>
    <pc:docChg chg="undo custSel addSld delSld modSld sldOrd">
      <pc:chgData name="Paul Redmond" userId="fb39b086-349c-4310-a424-5605272892f0" providerId="ADAL" clId="{C4523E74-81C5-439F-B363-F401099094E1}" dt="2026-04-13T11:28:43.747" v="12862" actId="20577"/>
      <pc:docMkLst>
        <pc:docMk/>
      </pc:docMkLst>
      <pc:sldChg chg="addSp delSp modSp mod">
        <pc:chgData name="Paul Redmond" userId="fb39b086-349c-4310-a424-5605272892f0" providerId="ADAL" clId="{C4523E74-81C5-439F-B363-F401099094E1}" dt="2026-03-18T09:10:57.271" v="9232" actId="20577"/>
        <pc:sldMkLst>
          <pc:docMk/>
          <pc:sldMk cId="0" sldId="257"/>
        </pc:sldMkLst>
        <pc:spChg chg="mod">
          <ac:chgData name="Paul Redmond" userId="fb39b086-349c-4310-a424-5605272892f0" providerId="ADAL" clId="{C4523E74-81C5-439F-B363-F401099094E1}" dt="2026-03-18T09:10:57.271" v="9232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Paul Redmond" userId="fb39b086-349c-4310-a424-5605272892f0" providerId="ADAL" clId="{C4523E74-81C5-439F-B363-F401099094E1}" dt="2026-03-18T09:10:42" v="9221" actId="20577"/>
          <ac:spMkLst>
            <pc:docMk/>
            <pc:sldMk cId="0" sldId="257"/>
            <ac:spMk id="5" creationId="{00000000-0000-0000-0000-000000000000}"/>
          </ac:spMkLst>
        </pc:spChg>
      </pc:sldChg>
      <pc:sldChg chg="modSp mod ord">
        <pc:chgData name="Paul Redmond" userId="fb39b086-349c-4310-a424-5605272892f0" providerId="ADAL" clId="{C4523E74-81C5-439F-B363-F401099094E1}" dt="2026-03-18T09:13:55.228" v="9315" actId="20577"/>
        <pc:sldMkLst>
          <pc:docMk/>
          <pc:sldMk cId="3985057540" sldId="278"/>
        </pc:sldMkLst>
        <pc:spChg chg="mod">
          <ac:chgData name="Paul Redmond" userId="fb39b086-349c-4310-a424-5605272892f0" providerId="ADAL" clId="{C4523E74-81C5-439F-B363-F401099094E1}" dt="2026-03-18T09:13:55.228" v="9315" actId="20577"/>
          <ac:spMkLst>
            <pc:docMk/>
            <pc:sldMk cId="3985057540" sldId="278"/>
            <ac:spMk id="3" creationId="{00000000-0000-0000-0000-000000000000}"/>
          </ac:spMkLst>
        </pc:spChg>
      </pc:sldChg>
      <pc:sldChg chg="ord">
        <pc:chgData name="Paul Redmond" userId="fb39b086-349c-4310-a424-5605272892f0" providerId="ADAL" clId="{C4523E74-81C5-439F-B363-F401099094E1}" dt="2026-03-18T10:20:52.519" v="11023"/>
        <pc:sldMkLst>
          <pc:docMk/>
          <pc:sldMk cId="1016489303" sldId="308"/>
        </pc:sldMkLst>
      </pc:sldChg>
      <pc:sldChg chg="modSp mod ord">
        <pc:chgData name="Paul Redmond" userId="fb39b086-349c-4310-a424-5605272892f0" providerId="ADAL" clId="{C4523E74-81C5-439F-B363-F401099094E1}" dt="2026-04-09T08:33:39.588" v="12621" actId="20577"/>
        <pc:sldMkLst>
          <pc:docMk/>
          <pc:sldMk cId="958025962" sldId="309"/>
        </pc:sldMkLst>
        <pc:spChg chg="mod">
          <ac:chgData name="Paul Redmond" userId="fb39b086-349c-4310-a424-5605272892f0" providerId="ADAL" clId="{C4523E74-81C5-439F-B363-F401099094E1}" dt="2026-04-09T08:33:39.588" v="12621" actId="20577"/>
          <ac:spMkLst>
            <pc:docMk/>
            <pc:sldMk cId="958025962" sldId="309"/>
            <ac:spMk id="3" creationId="{51254C74-0818-46CB-BA03-FB20D606AF59}"/>
          </ac:spMkLst>
        </pc:spChg>
      </pc:sldChg>
      <pc:sldChg chg="ord">
        <pc:chgData name="Paul Redmond" userId="fb39b086-349c-4310-a424-5605272892f0" providerId="ADAL" clId="{C4523E74-81C5-439F-B363-F401099094E1}" dt="2026-03-18T10:21:56.539" v="11029"/>
        <pc:sldMkLst>
          <pc:docMk/>
          <pc:sldMk cId="162290569" sldId="310"/>
        </pc:sldMkLst>
      </pc:sldChg>
      <pc:sldChg chg="modSp mod ord">
        <pc:chgData name="Paul Redmond" userId="fb39b086-349c-4310-a424-5605272892f0" providerId="ADAL" clId="{C4523E74-81C5-439F-B363-F401099094E1}" dt="2026-04-08T09:40:17.991" v="12607" actId="20577"/>
        <pc:sldMkLst>
          <pc:docMk/>
          <pc:sldMk cId="327161404" sldId="312"/>
        </pc:sldMkLst>
        <pc:spChg chg="mod">
          <ac:chgData name="Paul Redmond" userId="fb39b086-349c-4310-a424-5605272892f0" providerId="ADAL" clId="{C4523E74-81C5-439F-B363-F401099094E1}" dt="2026-04-08T09:40:17.991" v="12607" actId="20577"/>
          <ac:spMkLst>
            <pc:docMk/>
            <pc:sldMk cId="327161404" sldId="312"/>
            <ac:spMk id="3" creationId="{301DE919-A716-BFA8-CD7B-D7EB2666DA64}"/>
          </ac:spMkLst>
        </pc:spChg>
      </pc:sldChg>
      <pc:sldChg chg="modSp mod ord">
        <pc:chgData name="Paul Redmond" userId="fb39b086-349c-4310-a424-5605272892f0" providerId="ADAL" clId="{C4523E74-81C5-439F-B363-F401099094E1}" dt="2026-04-13T11:28:38.622" v="12861" actId="20577"/>
        <pc:sldMkLst>
          <pc:docMk/>
          <pc:sldMk cId="2928514115" sldId="314"/>
        </pc:sldMkLst>
        <pc:spChg chg="mod">
          <ac:chgData name="Paul Redmond" userId="fb39b086-349c-4310-a424-5605272892f0" providerId="ADAL" clId="{C4523E74-81C5-439F-B363-F401099094E1}" dt="2026-04-13T11:28:38.622" v="12861" actId="20577"/>
          <ac:spMkLst>
            <pc:docMk/>
            <pc:sldMk cId="2928514115" sldId="314"/>
            <ac:spMk id="3" creationId="{12286252-774C-0B63-7948-1CA08C632DFC}"/>
          </ac:spMkLst>
        </pc:spChg>
      </pc:sldChg>
      <pc:sldChg chg="ord">
        <pc:chgData name="Paul Redmond" userId="fb39b086-349c-4310-a424-5605272892f0" providerId="ADAL" clId="{C4523E74-81C5-439F-B363-F401099094E1}" dt="2026-03-18T10:38:44.649" v="11073"/>
        <pc:sldMkLst>
          <pc:docMk/>
          <pc:sldMk cId="1048579469" sldId="316"/>
        </pc:sldMkLst>
      </pc:sldChg>
      <pc:sldChg chg="modSp mod ord">
        <pc:chgData name="Paul Redmond" userId="fb39b086-349c-4310-a424-5605272892f0" providerId="ADAL" clId="{C4523E74-81C5-439F-B363-F401099094E1}" dt="2026-03-18T11:12:59.878" v="12483" actId="20577"/>
        <pc:sldMkLst>
          <pc:docMk/>
          <pc:sldMk cId="1114907742" sldId="320"/>
        </pc:sldMkLst>
        <pc:spChg chg="mod">
          <ac:chgData name="Paul Redmond" userId="fb39b086-349c-4310-a424-5605272892f0" providerId="ADAL" clId="{C4523E74-81C5-439F-B363-F401099094E1}" dt="2026-03-18T11:12:59.878" v="12483" actId="20577"/>
          <ac:spMkLst>
            <pc:docMk/>
            <pc:sldMk cId="1114907742" sldId="320"/>
            <ac:spMk id="3" creationId="{72C61056-DCF3-0142-BA6B-DC8114DBB214}"/>
          </ac:spMkLst>
        </pc:spChg>
      </pc:sldChg>
      <pc:sldChg chg="modSp mod">
        <pc:chgData name="Paul Redmond" userId="fb39b086-349c-4310-a424-5605272892f0" providerId="ADAL" clId="{C4523E74-81C5-439F-B363-F401099094E1}" dt="2026-04-09T08:44:39.068" v="12860" actId="20577"/>
        <pc:sldMkLst>
          <pc:docMk/>
          <pc:sldMk cId="1683179464" sldId="323"/>
        </pc:sldMkLst>
        <pc:spChg chg="mod">
          <ac:chgData name="Paul Redmond" userId="fb39b086-349c-4310-a424-5605272892f0" providerId="ADAL" clId="{C4523E74-81C5-439F-B363-F401099094E1}" dt="2026-04-09T08:44:39.068" v="12860" actId="20577"/>
          <ac:spMkLst>
            <pc:docMk/>
            <pc:sldMk cId="1683179464" sldId="323"/>
            <ac:spMk id="3" creationId="{AEE119E2-974F-72D2-8F4B-B1BE3D2A5B59}"/>
          </ac:spMkLst>
        </pc:spChg>
      </pc:sldChg>
      <pc:sldChg chg="ord">
        <pc:chgData name="Paul Redmond" userId="fb39b086-349c-4310-a424-5605272892f0" providerId="ADAL" clId="{C4523E74-81C5-439F-B363-F401099094E1}" dt="2026-03-18T10:22:08.275" v="11031"/>
        <pc:sldMkLst>
          <pc:docMk/>
          <pc:sldMk cId="3843694876" sldId="328"/>
        </pc:sldMkLst>
      </pc:sldChg>
      <pc:sldChg chg="modSp mod ord">
        <pc:chgData name="Paul Redmond" userId="fb39b086-349c-4310-a424-5605272892f0" providerId="ADAL" clId="{C4523E74-81C5-439F-B363-F401099094E1}" dt="2026-03-18T10:25:55.134" v="11058" actId="20577"/>
        <pc:sldMkLst>
          <pc:docMk/>
          <pc:sldMk cId="2636216440" sldId="332"/>
        </pc:sldMkLst>
        <pc:spChg chg="mod">
          <ac:chgData name="Paul Redmond" userId="fb39b086-349c-4310-a424-5605272892f0" providerId="ADAL" clId="{C4523E74-81C5-439F-B363-F401099094E1}" dt="2026-03-18T10:25:55.134" v="11058" actId="20577"/>
          <ac:spMkLst>
            <pc:docMk/>
            <pc:sldMk cId="2636216440" sldId="332"/>
            <ac:spMk id="3" creationId="{030BF0C5-10D9-B7F0-9D74-8C7A2442AFA7}"/>
          </ac:spMkLst>
        </pc:spChg>
      </pc:sldChg>
      <pc:sldChg chg="add">
        <pc:chgData name="Paul Redmond" userId="fb39b086-349c-4310-a424-5605272892f0" providerId="ADAL" clId="{C4523E74-81C5-439F-B363-F401099094E1}" dt="2026-03-18T09:13:46.105" v="9314"/>
        <pc:sldMkLst>
          <pc:docMk/>
          <pc:sldMk cId="3068425199" sldId="334"/>
        </pc:sldMkLst>
      </pc:sldChg>
      <pc:sldChg chg="modSp add mod ord">
        <pc:chgData name="Paul Redmond" userId="fb39b086-349c-4310-a424-5605272892f0" providerId="ADAL" clId="{C4523E74-81C5-439F-B363-F401099094E1}" dt="2026-04-09T08:31:43.346" v="12608" actId="20577"/>
        <pc:sldMkLst>
          <pc:docMk/>
          <pc:sldMk cId="3225575470" sldId="337"/>
        </pc:sldMkLst>
        <pc:spChg chg="mod">
          <ac:chgData name="Paul Redmond" userId="fb39b086-349c-4310-a424-5605272892f0" providerId="ADAL" clId="{C4523E74-81C5-439F-B363-F401099094E1}" dt="2026-04-07T08:07:11.486" v="12562" actId="20577"/>
          <ac:spMkLst>
            <pc:docMk/>
            <pc:sldMk cId="3225575470" sldId="337"/>
            <ac:spMk id="2" creationId="{A18B7DBE-5562-2F45-F681-77F2AB08BBA3}"/>
          </ac:spMkLst>
        </pc:spChg>
        <pc:spChg chg="mod">
          <ac:chgData name="Paul Redmond" userId="fb39b086-349c-4310-a424-5605272892f0" providerId="ADAL" clId="{C4523E74-81C5-439F-B363-F401099094E1}" dt="2026-04-09T08:31:43.346" v="12608" actId="20577"/>
          <ac:spMkLst>
            <pc:docMk/>
            <pc:sldMk cId="3225575470" sldId="337"/>
            <ac:spMk id="3" creationId="{2D577535-71BA-C2DB-8E80-B277B681B964}"/>
          </ac:spMkLst>
        </pc:spChg>
      </pc:sldChg>
      <pc:sldChg chg="modSp add mod">
        <pc:chgData name="Paul Redmond" userId="fb39b086-349c-4310-a424-5605272892f0" providerId="ADAL" clId="{C4523E74-81C5-439F-B363-F401099094E1}" dt="2026-03-18T11:01:13.061" v="12355" actId="20577"/>
        <pc:sldMkLst>
          <pc:docMk/>
          <pc:sldMk cId="1652005987" sldId="339"/>
        </pc:sldMkLst>
        <pc:spChg chg="mod">
          <ac:chgData name="Paul Redmond" userId="fb39b086-349c-4310-a424-5605272892f0" providerId="ADAL" clId="{C4523E74-81C5-439F-B363-F401099094E1}" dt="2026-03-18T11:01:13.061" v="12355" actId="20577"/>
          <ac:spMkLst>
            <pc:docMk/>
            <pc:sldMk cId="1652005987" sldId="339"/>
            <ac:spMk id="3" creationId="{D2297C46-9019-10BC-4E22-3528A97D80DF}"/>
          </ac:spMkLst>
        </pc:spChg>
      </pc:sldChg>
      <pc:sldChg chg="addSp delSp modSp add mod">
        <pc:chgData name="Paul Redmond" userId="fb39b086-349c-4310-a424-5605272892f0" providerId="ADAL" clId="{C4523E74-81C5-439F-B363-F401099094E1}" dt="2026-03-18T11:10:40.918" v="12385" actId="1036"/>
        <pc:sldMkLst>
          <pc:docMk/>
          <pc:sldMk cId="1461532211" sldId="340"/>
        </pc:sldMkLst>
        <pc:picChg chg="add mod">
          <ac:chgData name="Paul Redmond" userId="fb39b086-349c-4310-a424-5605272892f0" providerId="ADAL" clId="{C4523E74-81C5-439F-B363-F401099094E1}" dt="2026-03-18T11:10:40.918" v="12385" actId="1036"/>
          <ac:picMkLst>
            <pc:docMk/>
            <pc:sldMk cId="1461532211" sldId="340"/>
            <ac:picMk id="6" creationId="{BC541CB5-77E6-B31B-D807-F4A11EE7506D}"/>
          </ac:picMkLst>
        </pc:picChg>
      </pc:sldChg>
      <pc:sldChg chg="delSp add mod ord">
        <pc:chgData name="Paul Redmond" userId="fb39b086-349c-4310-a424-5605272892f0" providerId="ADAL" clId="{C4523E74-81C5-439F-B363-F401099094E1}" dt="2026-03-18T11:17:58.242" v="12490"/>
        <pc:sldMkLst>
          <pc:docMk/>
          <pc:sldMk cId="293124833" sldId="341"/>
        </pc:sldMkLst>
      </pc:sldChg>
      <pc:sldChg chg="addSp delSp modSp add mod">
        <pc:chgData name="Paul Redmond" userId="fb39b086-349c-4310-a424-5605272892f0" providerId="ADAL" clId="{C4523E74-81C5-439F-B363-F401099094E1}" dt="2026-03-18T11:18:38.957" v="12501" actId="1038"/>
        <pc:sldMkLst>
          <pc:docMk/>
          <pc:sldMk cId="1702315457" sldId="342"/>
        </pc:sldMkLst>
        <pc:picChg chg="add mod">
          <ac:chgData name="Paul Redmond" userId="fb39b086-349c-4310-a424-5605272892f0" providerId="ADAL" clId="{C4523E74-81C5-439F-B363-F401099094E1}" dt="2026-03-18T11:18:38.957" v="12501" actId="1038"/>
          <ac:picMkLst>
            <pc:docMk/>
            <pc:sldMk cId="1702315457" sldId="342"/>
            <ac:picMk id="5" creationId="{A9092D52-C793-DA40-390E-FE2DC6365D30}"/>
          </ac:picMkLst>
        </pc:picChg>
      </pc:sldChg>
      <pc:sldChg chg="modSp add mod">
        <pc:chgData name="Paul Redmond" userId="fb39b086-349c-4310-a424-5605272892f0" providerId="ADAL" clId="{C4523E74-81C5-439F-B363-F401099094E1}" dt="2026-04-13T11:28:43.747" v="12862" actId="20577"/>
        <pc:sldMkLst>
          <pc:docMk/>
          <pc:sldMk cId="2860698619" sldId="343"/>
        </pc:sldMkLst>
        <pc:spChg chg="mod">
          <ac:chgData name="Paul Redmond" userId="fb39b086-349c-4310-a424-5605272892f0" providerId="ADAL" clId="{C4523E74-81C5-439F-B363-F401099094E1}" dt="2026-04-13T11:28:43.747" v="12862" actId="20577"/>
          <ac:spMkLst>
            <pc:docMk/>
            <pc:sldMk cId="2860698619" sldId="343"/>
            <ac:spMk id="3" creationId="{A929D9E1-F20F-3A65-CB06-C127D03B87E3}"/>
          </ac:spMkLst>
        </pc:spChg>
      </pc:sldChg>
      <pc:sldChg chg="modSp add mod">
        <pc:chgData name="Paul Redmond" userId="fb39b086-349c-4310-a424-5605272892f0" providerId="ADAL" clId="{C4523E74-81C5-439F-B363-F401099094E1}" dt="2026-04-09T08:31:54.493" v="12609" actId="20577"/>
        <pc:sldMkLst>
          <pc:docMk/>
          <pc:sldMk cId="1292739402" sldId="345"/>
        </pc:sldMkLst>
        <pc:spChg chg="mod">
          <ac:chgData name="Paul Redmond" userId="fb39b086-349c-4310-a424-5605272892f0" providerId="ADAL" clId="{C4523E74-81C5-439F-B363-F401099094E1}" dt="2026-04-09T08:31:54.493" v="12609" actId="20577"/>
          <ac:spMkLst>
            <pc:docMk/>
            <pc:sldMk cId="1292739402" sldId="345"/>
            <ac:spMk id="3" creationId="{5B2143C6-9BE7-EC0B-3BDC-781D9FF606D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F51102-6638-8657-655C-606CCBEFAC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1D8AF9-EFD8-2551-AFCD-7CFCDCD525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A7395-58D2-44D3-997D-5C83136C1B30}" type="datetimeFigureOut">
              <a:rPr lang="en-IE" smtClean="0"/>
              <a:t>13/04/2026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C4B3C-FB35-B25F-40E8-6D00E15988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D3737F-FA86-8D83-390C-061813B38C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874F7-BD17-442F-BBF3-6FD35DD9026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1616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67AC4-DDE9-415F-8B50-4C6CC7AC8BC8}" type="datetimeFigureOut">
              <a:rPr lang="en-IE" smtClean="0"/>
              <a:t>13/04/2026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34ABD-8EB4-46C5-A254-6E1A08EB48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300921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53301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esri.ie" TargetMode="External"/><Relationship Id="rId13" Type="http://schemas.openxmlformats.org/officeDocument/2006/relationships/hyperlink" Target="https://www.youtube.com/@ESRIDublin" TargetMode="External"/><Relationship Id="rId18" Type="http://schemas.openxmlformats.org/officeDocument/2006/relationships/image" Target="../media/image25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2.sv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openxmlformats.org/officeDocument/2006/relationships/image" Target="../media/image18.svg"/><Relationship Id="rId15" Type="http://schemas.openxmlformats.org/officeDocument/2006/relationships/image" Target="../media/image23.png"/><Relationship Id="rId10" Type="http://schemas.openxmlformats.org/officeDocument/2006/relationships/hyperlink" Target="https://x.com/ESRIDublin" TargetMode="External"/><Relationship Id="rId4" Type="http://schemas.openxmlformats.org/officeDocument/2006/relationships/image" Target="../media/image17.png"/><Relationship Id="rId9" Type="http://schemas.openxmlformats.org/officeDocument/2006/relationships/hyperlink" Target="https://www.linkedin.com/company/economic-and-social-research-institute-esri-/" TargetMode="External"/><Relationship Id="rId14" Type="http://schemas.openxmlformats.org/officeDocument/2006/relationships/hyperlink" Target="https://www.esri.ie/sign-up-for-the-esri-newslett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63080" y="1738213"/>
            <a:ext cx="15337704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500" b="1" dirty="0"/>
              <a:t>The Impact of a Minimum Wage Increase on Employment: Evidence from Ireland</a:t>
            </a:r>
          </a:p>
          <a:p>
            <a:pPr algn="ctr"/>
            <a:endParaRPr lang="en-US" sz="4500" dirty="0"/>
          </a:p>
        </p:txBody>
      </p:sp>
      <p:sp>
        <p:nvSpPr>
          <p:cNvPr id="5" name="TextBox 5"/>
          <p:cNvSpPr txBox="1"/>
          <p:nvPr/>
        </p:nvSpPr>
        <p:spPr>
          <a:xfrm>
            <a:off x="359024" y="5467098"/>
            <a:ext cx="7323212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000" dirty="0">
                <a:highlight>
                  <a:srgbClr val="FFFFFF"/>
                </a:highlight>
                <a:cs typeface="DIN Next LT Pro"/>
              </a:rPr>
              <a:t>Paul Redmond</a:t>
            </a:r>
            <a:endParaRPr lang="en-US" sz="2800" dirty="0">
              <a:highlight>
                <a:srgbClr val="FFFFFF"/>
              </a:highlight>
              <a:cs typeface="DIN Next LT Pro"/>
            </a:endParaRPr>
          </a:p>
          <a:p>
            <a:r>
              <a:rPr lang="en-US" sz="5000" dirty="0">
                <a:highlight>
                  <a:srgbClr val="FFFFFF"/>
                </a:highlight>
              </a:rPr>
              <a:t>Lorcan Kelly </a:t>
            </a:r>
          </a:p>
          <a:p>
            <a:r>
              <a:rPr lang="en-US" sz="5000" dirty="0">
                <a:highlight>
                  <a:srgbClr val="FFFFFF"/>
                </a:highlight>
              </a:rPr>
              <a:t>Hugh Creaton</a:t>
            </a: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AE897CD7-F3E2-F738-3B8B-E16FE9B2D54C}"/>
              </a:ext>
            </a:extLst>
          </p:cNvPr>
          <p:cNvSpPr/>
          <p:nvPr/>
        </p:nvSpPr>
        <p:spPr>
          <a:xfrm>
            <a:off x="10809049" y="2849124"/>
            <a:ext cx="7478951" cy="7437876"/>
          </a:xfrm>
          <a:custGeom>
            <a:avLst/>
            <a:gdLst/>
            <a:ahLst/>
            <a:cxnLst/>
            <a:rect l="l" t="t" r="r" b="b"/>
            <a:pathLst>
              <a:path w="7641528" h="7544272">
                <a:moveTo>
                  <a:pt x="0" y="0"/>
                </a:moveTo>
                <a:lnTo>
                  <a:pt x="7641529" y="0"/>
                </a:lnTo>
                <a:lnTo>
                  <a:pt x="7641529" y="7544272"/>
                </a:lnTo>
                <a:lnTo>
                  <a:pt x="0" y="7544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E1416C0A-440F-13E3-0557-0142514FD3CC}"/>
              </a:ext>
            </a:extLst>
          </p:cNvPr>
          <p:cNvSpPr/>
          <p:nvPr/>
        </p:nvSpPr>
        <p:spPr>
          <a:xfrm>
            <a:off x="12627617" y="6621260"/>
            <a:ext cx="5822961" cy="4114800"/>
          </a:xfrm>
          <a:custGeom>
            <a:avLst/>
            <a:gdLst/>
            <a:ahLst/>
            <a:cxnLst/>
            <a:rect l="l" t="t" r="r" b="b"/>
            <a:pathLst>
              <a:path w="5822961" h="4114800">
                <a:moveTo>
                  <a:pt x="0" y="0"/>
                </a:moveTo>
                <a:lnTo>
                  <a:pt x="5822961" y="0"/>
                </a:lnTo>
                <a:lnTo>
                  <a:pt x="58229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8F81D8-8E80-8CC7-0E5F-C30A892AD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76481" y="0"/>
            <a:ext cx="2311519" cy="13780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47456" y="606996"/>
            <a:ext cx="9433048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we do in this paper…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35088" y="1853768"/>
            <a:ext cx="16230600" cy="452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en-GB" sz="4200" dirty="0"/>
          </a:p>
          <a:p>
            <a:pPr marL="742950" indent="-742950">
              <a:buAutoNum type="arabicPeriod"/>
            </a:pPr>
            <a:r>
              <a:rPr lang="en-GB" sz="4200" dirty="0"/>
              <a:t>The minimum wage in Ireland increased every year from 2016 to 2025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4200" b="1" dirty="0"/>
              <a:t>Did these increases cause MW employees to lose their jobs?</a:t>
            </a:r>
          </a:p>
          <a:p>
            <a:pPr marL="742950" indent="-742950">
              <a:buAutoNum type="arabicPeriod"/>
            </a:pPr>
            <a:endParaRPr lang="en-GB" sz="4200" dirty="0"/>
          </a:p>
          <a:p>
            <a:pPr marL="742950" indent="-742950">
              <a:buAutoNum type="arabicPeriod"/>
            </a:pPr>
            <a:endParaRPr lang="en-GB" sz="4200" dirty="0"/>
          </a:p>
          <a:p>
            <a:pPr marL="742950" indent="-742950">
              <a:buAutoNum type="arabicPeriod"/>
            </a:pPr>
            <a:endParaRPr lang="en-GB" sz="4200" dirty="0"/>
          </a:p>
          <a:p>
            <a:endParaRPr lang="en-GB" sz="4200" dirty="0"/>
          </a:p>
        </p:txBody>
      </p:sp>
      <p:sp>
        <p:nvSpPr>
          <p:cNvPr id="4" name="Freeform 4"/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5057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66F53-AF50-C774-6AFB-2510333EC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E1E0100-B39C-0C0F-0ADC-C3B8C859FFA9}"/>
              </a:ext>
            </a:extLst>
          </p:cNvPr>
          <p:cNvSpPr txBox="1"/>
          <p:nvPr/>
        </p:nvSpPr>
        <p:spPr>
          <a:xfrm>
            <a:off x="4247456" y="606996"/>
            <a:ext cx="9433048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we do in this paper…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DF9EED1-34F0-87CF-8F42-E3A00DA8F850}"/>
              </a:ext>
            </a:extLst>
          </p:cNvPr>
          <p:cNvSpPr txBox="1"/>
          <p:nvPr/>
        </p:nvSpPr>
        <p:spPr>
          <a:xfrm>
            <a:off x="935088" y="1853768"/>
            <a:ext cx="16230600" cy="710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en-GB" sz="4200" dirty="0"/>
          </a:p>
          <a:p>
            <a:pPr marL="742950" indent="-742950">
              <a:buAutoNum type="arabicPeriod"/>
            </a:pPr>
            <a:r>
              <a:rPr lang="en-GB" sz="4200" dirty="0"/>
              <a:t>The minimum wage in Ireland increased every year from 2016 to 2025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4200" b="1" dirty="0"/>
              <a:t>Did these increases cause MW employees to lose their jobs?</a:t>
            </a:r>
          </a:p>
          <a:p>
            <a:pPr marL="742950" indent="-742950">
              <a:buAutoNum type="arabicPeriod"/>
            </a:pPr>
            <a:endParaRPr lang="en-GB" sz="4200" dirty="0"/>
          </a:p>
          <a:p>
            <a:pPr marL="742950" indent="-742950">
              <a:buAutoNum type="arabicPeriod"/>
            </a:pPr>
            <a:endParaRPr lang="en-GB" sz="4200" dirty="0"/>
          </a:p>
          <a:p>
            <a:pPr marL="742950" indent="-742950">
              <a:buAutoNum type="arabicPeriod"/>
            </a:pPr>
            <a:r>
              <a:rPr lang="en-GB" sz="4200" dirty="0"/>
              <a:t>Sub-minimum wage rates exist in Ireland, meaning young workers can ‘age into’ a higher wage band.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4200" b="1" dirty="0"/>
              <a:t>Do youth-rate MW workers lose their jobs when their wage entitlement goes up?</a:t>
            </a:r>
            <a:endParaRPr lang="en-GB" sz="4200" dirty="0"/>
          </a:p>
          <a:p>
            <a:pPr marL="742950" indent="-742950">
              <a:buAutoNum type="arabicPeriod"/>
            </a:pPr>
            <a:endParaRPr lang="en-GB" sz="4200" dirty="0"/>
          </a:p>
          <a:p>
            <a:endParaRPr lang="en-GB" sz="42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03157FE-F412-03AA-2086-F6AAD68B4F41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8425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ACFBC-52BC-8F8B-C1BF-CD4B0CA9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18B7DBE-5562-2F45-F681-77F2AB08BBA3}"/>
              </a:ext>
            </a:extLst>
          </p:cNvPr>
          <p:cNvSpPr txBox="1"/>
          <p:nvPr/>
        </p:nvSpPr>
        <p:spPr>
          <a:xfrm>
            <a:off x="719064" y="606996"/>
            <a:ext cx="14905656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Channels of adjustment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D577535-71BA-C2DB-8E80-B277B681B964}"/>
              </a:ext>
            </a:extLst>
          </p:cNvPr>
          <p:cNvSpPr txBox="1"/>
          <p:nvPr/>
        </p:nvSpPr>
        <p:spPr>
          <a:xfrm>
            <a:off x="791072" y="1615108"/>
            <a:ext cx="16374616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b="1" dirty="0"/>
              <a:t>Employment effects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500" dirty="0"/>
              <a:t>Existing workers losing their job (Stewart, 2004)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500" dirty="0"/>
              <a:t>A reduction in hiring (Gopalan et al., 2021)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GB" sz="38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98EA30F-537F-9884-D79E-23DFC0C07CDC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5575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EBDA5-B785-92C9-FD12-39D31B06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700F84A-663B-C9C9-47E5-D6FEA4786EBB}"/>
              </a:ext>
            </a:extLst>
          </p:cNvPr>
          <p:cNvSpPr txBox="1"/>
          <p:nvPr/>
        </p:nvSpPr>
        <p:spPr>
          <a:xfrm>
            <a:off x="719064" y="606996"/>
            <a:ext cx="14905656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Channels of adjustment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B2143C6-9BE7-EC0B-3BDC-781D9FF606DA}"/>
              </a:ext>
            </a:extLst>
          </p:cNvPr>
          <p:cNvSpPr txBox="1"/>
          <p:nvPr/>
        </p:nvSpPr>
        <p:spPr>
          <a:xfrm>
            <a:off x="791072" y="1615108"/>
            <a:ext cx="16374616" cy="6986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b="1" dirty="0"/>
              <a:t>Employment effects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500" dirty="0"/>
              <a:t>Existing workers losing their job (Stewart, 2004)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500" dirty="0"/>
              <a:t>A reduction in hiring (Gopalan et al., 2021)</a:t>
            </a:r>
          </a:p>
          <a:p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Hours worked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500" dirty="0"/>
              <a:t>Consistent evidence of a reduction in hours worked following a minimum wage increase (e.g., Redmond et al., 2025; Stewart and Swaffield, 2008; Caliendo et al., 2017)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Prices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500" dirty="0"/>
              <a:t>E.g., Leung (2021); Ashenfelter and </a:t>
            </a:r>
            <a:r>
              <a:rPr lang="en-GB" sz="3500" dirty="0" err="1"/>
              <a:t>Jurajda</a:t>
            </a:r>
            <a:r>
              <a:rPr lang="en-GB" sz="3500" dirty="0"/>
              <a:t> (2022)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GB" sz="38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ED1D24A-A654-4B56-1F7B-C7B111A02980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2739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68E35-8583-3AED-A9AD-962AE868A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92AA735-330A-B50E-CD6C-EAABBFDEE5E7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Irish Minimum Wage Policy 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6A6B3B1-73AE-3B90-55FD-F4498C87CF02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C3215C-7093-EA73-8E8B-B20C43594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88" y="1650254"/>
            <a:ext cx="16255254" cy="788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89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2FC56-ED4C-7B4A-2E25-79C0F8DAC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3FF9FEC-B74B-432C-4055-F70170DECEF7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Irish Minimum Wage Policy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1254C74-0818-46CB-BA03-FB20D606AF59}"/>
              </a:ext>
            </a:extLst>
          </p:cNvPr>
          <p:cNvSpPr txBox="1"/>
          <p:nvPr/>
        </p:nvSpPr>
        <p:spPr>
          <a:xfrm>
            <a:off x="935088" y="1853768"/>
            <a:ext cx="16230600" cy="5170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4200" dirty="0"/>
              <a:t>Age based sub-minimum youth rates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Under 18 – 70% of the full rate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18 years – 80% of the full rate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19 years – 90% of the full rate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20 and over – 100% of the full rate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r>
              <a:rPr lang="en-GB" sz="4200" dirty="0"/>
              <a:t>Note – youth rates are not commonly used (Redmond et al., 2023)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E38263C-C3AE-12EE-56B7-E58520C5A923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8025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6C674-AD0A-EC36-2127-10427D7DC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556073D-94D4-5B0F-3217-FF00D9D76399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Data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9053503-745D-C24A-EBE9-43E1FD0D4EB6}"/>
              </a:ext>
            </a:extLst>
          </p:cNvPr>
          <p:cNvSpPr txBox="1"/>
          <p:nvPr/>
        </p:nvSpPr>
        <p:spPr>
          <a:xfrm>
            <a:off x="791072" y="1471092"/>
            <a:ext cx="1692188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200" dirty="0"/>
              <a:t>Irish Labour Force Survey </a:t>
            </a:r>
          </a:p>
          <a:p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Minimum wage question (introduced in 2016)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Asks employees whether they earn less than, exactly, or more than the prevailing MW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5BA26B9-5EA0-678E-7D3F-A8DC844E4DC1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290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9B103-67A5-3D36-45B4-AB02162FF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58E04B2-075F-CD32-4F1E-81E6F1B1295B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Data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25EBC55-ADDC-FA75-A550-C3A78DE20481}"/>
              </a:ext>
            </a:extLst>
          </p:cNvPr>
          <p:cNvSpPr txBox="1"/>
          <p:nvPr/>
        </p:nvSpPr>
        <p:spPr>
          <a:xfrm>
            <a:off x="791072" y="1471092"/>
            <a:ext cx="16921880" cy="7017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200" dirty="0"/>
              <a:t>Irish Labour Force Survey </a:t>
            </a:r>
          </a:p>
          <a:p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Minimum wage question (introduced in 2016)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Asks employees whether they earn less than, exactly, or more than the prevailing MW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IE" sz="3400" i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IE" sz="3400" i="1" dirty="0"/>
          </a:p>
          <a:p>
            <a:pPr lvl="0"/>
            <a:r>
              <a:rPr lang="en-GB" sz="4200" dirty="0"/>
              <a:t>If they earn less than the MW, they are asked for the reason</a:t>
            </a:r>
            <a:endParaRPr lang="en-IE" sz="3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IE" sz="3400" i="1" dirty="0"/>
              <a:t>On an age-based rate that is aged 19 or younger</a:t>
            </a:r>
            <a:endParaRPr lang="en-IE" sz="3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IE" sz="3400" i="1" dirty="0"/>
              <a:t>Employed by an immediate relative including spouse or siblings or parents or grandparents.</a:t>
            </a:r>
            <a:endParaRPr lang="en-IE" sz="3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IE" sz="3400" i="1" dirty="0"/>
              <a:t>Participating in an apprenticeship programme</a:t>
            </a:r>
            <a:endParaRPr lang="en-IE" sz="3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3400" i="1" dirty="0"/>
              <a:t>Other reason (Please specify)</a:t>
            </a:r>
            <a:endParaRPr lang="en-GB" sz="34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C8A5C5-6BF0-3EFA-04A8-7085A0C291E6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43694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5E45-741F-FAD1-FD9C-EDAE10BCE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E05090B-3B50-419F-C082-A4C07A75E35F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Methodology (I)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01DE919-A716-BFA8-CD7B-D7EB2666DA64}"/>
              </a:ext>
            </a:extLst>
          </p:cNvPr>
          <p:cNvSpPr txBox="1"/>
          <p:nvPr/>
        </p:nvSpPr>
        <p:spPr>
          <a:xfrm>
            <a:off x="791072" y="1471092"/>
            <a:ext cx="16921880" cy="1338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500" dirty="0"/>
              <a:t>Examine the impact of the yearly (1 January) MW increases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6C98AAE-62AF-94B7-96E2-2F8BE126D1ED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161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6D182-E287-E8E1-56E8-811F38B1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C455DC6-ACB9-AE42-0385-3A93A0B7D93D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Methodology (I)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30BF0C5-10D9-B7F0-9D74-8C7A2442AFA7}"/>
              </a:ext>
            </a:extLst>
          </p:cNvPr>
          <p:cNvSpPr txBox="1"/>
          <p:nvPr/>
        </p:nvSpPr>
        <p:spPr>
          <a:xfrm>
            <a:off x="791072" y="1471092"/>
            <a:ext cx="16921880" cy="7032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500" dirty="0"/>
              <a:t>Examine the impact of the yearly (1 January) MW increases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Follow employees from quarter 4 to quarter 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Treatment group – MW employees in quarter 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Control group – higher paid (above MW) in quarter 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Observe their outcomes in quarter 1 – are they employed or not?</a:t>
            </a:r>
          </a:p>
          <a:p>
            <a:pPr lvl="1"/>
            <a:endParaRPr lang="en-GB" sz="4200" dirty="0"/>
          </a:p>
          <a:p>
            <a:endParaRPr lang="en-GB" sz="34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1C29501-B162-FC87-C6AA-D1FCC8C3692B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6216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7CE6B-1014-DB62-670E-C86CF7277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8E964F1-9FBB-A91C-147D-4BF67F74FADB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Methodology (I)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12286252-774C-0B63-7948-1CA08C632DFC}"/>
                  </a:ext>
                </a:extLst>
              </p:cNvPr>
              <p:cNvSpPr txBox="1"/>
              <p:nvPr/>
            </p:nvSpPr>
            <p:spPr>
              <a:xfrm>
                <a:off x="791072" y="1471092"/>
                <a:ext cx="16921880" cy="567892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GB" sz="4200" dirty="0"/>
                  <a:t>Implement the following difference-in-differences estimator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4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5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E" sz="35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endChr m:val="|"/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𝐸𝑚𝑝𝑙𝑜𝑦𝑒</m:t>
                              </m:r>
                              <m:sSub>
                                <m:sSubPr>
                                  <m:ctrlPr>
                                    <a:rPr lang="en-IE" sz="3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E" sz="3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IE" sz="3500" i="1">
                                      <a:latin typeface="Cambria Math" panose="02040503050406030204" pitchFamily="18" charset="0"/>
                                    </a:rPr>
                                    <m:t>𝑖𝑡</m:t>
                                  </m:r>
                                </m:sub>
                              </m:s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</m:e>
                          </m:d>
                        </m:e>
                      </m:func>
                      <m:sSub>
                        <m:sSubPr>
                          <m:ctrlPr>
                            <a:rPr lang="en-IE" sz="3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35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IE" sz="35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en-IE" sz="350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IE" sz="35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IE" sz="3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𝑇𝑟𝑒𝑎𝑡𝑒𝑑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E" sz="3500">
                                  <a:latin typeface="Cambria Math" panose="02040503050406030204" pitchFamily="18" charset="0"/>
                                </a:rPr>
                                <m:t>it</m:t>
                              </m:r>
                            </m:sub>
                          </m:sSub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𝑖𝑡</m:t>
                              </m:r>
                            </m:sub>
                            <m:sup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lit/>
                            </m:rPr>
                            <a:rPr lang="en-IE" sz="350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𝑖𝑡</m:t>
                              </m:r>
                            </m:sub>
                          </m:sSub>
                        </m:e>
                      </m:d>
                      <m:r>
                        <a:rPr lang="en-IE" sz="3500" i="1">
                          <a:latin typeface="Cambria Math" panose="02040503050406030204" pitchFamily="18" charset="0"/>
                        </a:rPr>
                        <m:t>            </m:t>
                      </m:r>
                      <m:d>
                        <m:dPr>
                          <m:ctrlPr>
                            <a:rPr lang="en-IE" sz="3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GB" sz="3500" dirty="0"/>
              </a:p>
              <a:p>
                <a:endParaRPr lang="en-GB" sz="35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E" sz="3600" i="1">
                        <a:latin typeface="Cambria Math" panose="02040503050406030204" pitchFamily="18" charset="0"/>
                      </a:rPr>
                      <m:t>𝐸𝑚𝑝𝑙𝑜𝑦𝑒</m:t>
                    </m:r>
                    <m:sSub>
                      <m:sSubPr>
                        <m:ctrlPr>
                          <a:rPr lang="en-IE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en-GB" sz="3600" dirty="0"/>
                  <a:t> = 1 if employed in quarter 1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E" sz="3600" i="1">
                        <a:latin typeface="Cambria Math" panose="02040503050406030204" pitchFamily="18" charset="0"/>
                      </a:rPr>
                      <m:t>𝐸𝑚𝑝𝑙𝑜𝑦𝑒</m:t>
                    </m:r>
                    <m:sSub>
                      <m:sSubPr>
                        <m:ctrlPr>
                          <a:rPr lang="en-IE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en-GB" sz="3600" dirty="0"/>
                  <a:t> = 0 if not-employed in quarter 1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GB" sz="3600" dirty="0"/>
                  <a:t>Everybody was employed in quarter 4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500" dirty="0"/>
              </a:p>
            </p:txBody>
          </p:sp>
        </mc:Choice>
        <mc:Fallback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12286252-774C-0B63-7948-1CA08C632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72" y="1471092"/>
                <a:ext cx="16921880" cy="5678927"/>
              </a:xfrm>
              <a:prstGeom prst="rect">
                <a:avLst/>
              </a:prstGeom>
              <a:blipFill>
                <a:blip r:embed="rId2"/>
                <a:stretch>
                  <a:fillRect l="-1801" t="-289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 4">
            <a:extLst>
              <a:ext uri="{FF2B5EF4-FFF2-40B4-BE49-F238E27FC236}">
                <a16:creationId xmlns:a16="http://schemas.microsoft.com/office/drawing/2014/main" id="{317988D6-8716-E7EF-309E-D6B690958B84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8514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34EFE-9934-E364-0949-7C775DB44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4D85B97-77B6-D81C-4C9F-D97E398F4F34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Methodology (I)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A929D9E1-F20F-3A65-CB06-C127D03B87E3}"/>
                  </a:ext>
                </a:extLst>
              </p:cNvPr>
              <p:cNvSpPr txBox="1"/>
              <p:nvPr/>
            </p:nvSpPr>
            <p:spPr>
              <a:xfrm>
                <a:off x="791072" y="1471092"/>
                <a:ext cx="16921880" cy="955691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GB" sz="4200" dirty="0"/>
                  <a:t>Implement the following difference-in-differences estimator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4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35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E" sz="35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endChr m:val="|"/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𝐸𝑚𝑝𝑙𝑜𝑦𝑒</m:t>
                              </m:r>
                              <m:sSub>
                                <m:sSubPr>
                                  <m:ctrlPr>
                                    <a:rPr lang="en-IE" sz="3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E" sz="3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IE" sz="3500" i="1">
                                      <a:latin typeface="Cambria Math" panose="02040503050406030204" pitchFamily="18" charset="0"/>
                                    </a:rPr>
                                    <m:t>𝑖𝑡</m:t>
                                  </m:r>
                                </m:sub>
                              </m:s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</m:e>
                          </m:d>
                        </m:e>
                      </m:func>
                      <m:sSub>
                        <m:sSubPr>
                          <m:ctrlPr>
                            <a:rPr lang="en-IE" sz="3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35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IE" sz="35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en-IE" sz="350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IE" sz="35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IE" sz="3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𝑇𝑟𝑒𝑎𝑡𝑒𝑑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E" sz="3500">
                                  <a:latin typeface="Cambria Math" panose="02040503050406030204" pitchFamily="18" charset="0"/>
                                </a:rPr>
                                <m:t>it</m:t>
                              </m:r>
                            </m:sub>
                          </m:sSub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IE" sz="35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𝑖𝑡</m:t>
                              </m:r>
                            </m:sub>
                            <m:sup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lit/>
                            </m:rPr>
                            <a:rPr lang="en-IE" sz="350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E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E" sz="3500" i="1">
                                  <a:latin typeface="Cambria Math" panose="02040503050406030204" pitchFamily="18" charset="0"/>
                                </a:rPr>
                                <m:t>𝑖𝑡</m:t>
                              </m:r>
                            </m:sub>
                          </m:sSub>
                        </m:e>
                      </m:d>
                      <m:r>
                        <a:rPr lang="en-IE" sz="3500" i="1">
                          <a:latin typeface="Cambria Math" panose="02040503050406030204" pitchFamily="18" charset="0"/>
                        </a:rPr>
                        <m:t>            </m:t>
                      </m:r>
                      <m:d>
                        <m:dPr>
                          <m:ctrlPr>
                            <a:rPr lang="en-IE" sz="3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350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GB" sz="3500" dirty="0"/>
              </a:p>
              <a:p>
                <a:endParaRPr lang="en-GB" sz="35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E" sz="3600" i="1">
                        <a:latin typeface="Cambria Math" panose="02040503050406030204" pitchFamily="18" charset="0"/>
                      </a:rPr>
                      <m:t>𝐸𝑚𝑝𝑙𝑜𝑦𝑒</m:t>
                    </m:r>
                    <m:sSub>
                      <m:sSubPr>
                        <m:ctrlPr>
                          <a:rPr lang="en-IE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en-GB" sz="3600" dirty="0"/>
                  <a:t> = 1 if employed in quarter 1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E" sz="3600" i="1">
                        <a:latin typeface="Cambria Math" panose="02040503050406030204" pitchFamily="18" charset="0"/>
                      </a:rPr>
                      <m:t>𝐸𝑚𝑝𝑙𝑜𝑦𝑒</m:t>
                    </m:r>
                    <m:sSub>
                      <m:sSubPr>
                        <m:ctrlPr>
                          <a:rPr lang="en-IE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IE" sz="36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en-GB" sz="3600" dirty="0"/>
                  <a:t> = 0 if not-employed in quarter 1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GB" sz="3600" dirty="0"/>
                  <a:t>Everybody was employed in quarter 4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GB" sz="3600" dirty="0"/>
                  <a:t>However – MW employees may be more likely to enter non-employment than higher paid workers in general (Redmond et al., 2025)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en-GB" sz="3600" dirty="0"/>
                  <a:t>Compare to a placebo period (Q3 to Q4) or (Q2 to Q3) of previous year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600" dirty="0"/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endParaRPr lang="en-GB" sz="3500" dirty="0"/>
              </a:p>
            </p:txBody>
          </p:sp>
        </mc:Choice>
        <mc:Fallback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A929D9E1-F20F-3A65-CB06-C127D03B8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72" y="1471092"/>
                <a:ext cx="16921880" cy="9556912"/>
              </a:xfrm>
              <a:prstGeom prst="rect">
                <a:avLst/>
              </a:prstGeom>
              <a:blipFill>
                <a:blip r:embed="rId2"/>
                <a:stretch>
                  <a:fillRect l="-1801" t="-172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 4">
            <a:extLst>
              <a:ext uri="{FF2B5EF4-FFF2-40B4-BE49-F238E27FC236}">
                <a16:creationId xmlns:a16="http://schemas.microsoft.com/office/drawing/2014/main" id="{218BD652-2D75-CC8B-D175-05485FA26165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0698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57892-F2F6-668D-8B83-EF5D3CE80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8DEEEBE-D4A8-1CA4-30D2-873A73244653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Results (I)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DA06BEE-EAED-F18A-CF9F-F91D2D86CCD5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830D8E-DDFF-841C-A0E0-4BD616BF9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313" y="1350016"/>
            <a:ext cx="13433428" cy="804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79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1A7BC-BAFA-60CF-9960-B42ADE691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52C65F9-1A98-A7F7-4E44-C98E94DB7250}"/>
              </a:ext>
            </a:extLst>
          </p:cNvPr>
          <p:cNvSpPr txBox="1"/>
          <p:nvPr/>
        </p:nvSpPr>
        <p:spPr>
          <a:xfrm>
            <a:off x="4247456" y="606996"/>
            <a:ext cx="9433048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Alternative Control Group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2297C46-9019-10BC-4E22-3528A97D80DF}"/>
              </a:ext>
            </a:extLst>
          </p:cNvPr>
          <p:cNvSpPr txBox="1"/>
          <p:nvPr/>
        </p:nvSpPr>
        <p:spPr>
          <a:xfrm>
            <a:off x="935088" y="1853768"/>
            <a:ext cx="16230600" cy="683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From 2019, the LFS includes administrative earnings data for approximately 60% of the sample of employees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Use this to calculate an hourly wage rate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Reclassify those earning between old and new MW rate as treatment workers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Remove very high paid workers (earning 15% more than the increased MW)</a:t>
            </a:r>
          </a:p>
          <a:p>
            <a:pPr marL="742950" indent="-742950">
              <a:buAutoNum type="arabicPeriod"/>
            </a:pPr>
            <a:endParaRPr lang="en-GB" sz="4200" dirty="0"/>
          </a:p>
          <a:p>
            <a:endParaRPr lang="en-GB" sz="42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CE800E8-2F9F-4E9F-117F-2F3C72440751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2005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67CA-B4B6-1843-019F-3F16540CF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D34F4F7-8E31-3D7C-B3B6-CB59FBE5BBE4}"/>
              </a:ext>
            </a:extLst>
          </p:cNvPr>
          <p:cNvSpPr txBox="1"/>
          <p:nvPr/>
        </p:nvSpPr>
        <p:spPr>
          <a:xfrm>
            <a:off x="4247456" y="606996"/>
            <a:ext cx="9433048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Alternative Control Group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DCFD4FE-5648-5303-D381-64334E0A976F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541CB5-77E6-B31B-D807-F4A11EE75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328" y="1759124"/>
            <a:ext cx="11352678" cy="80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32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76D48-C736-ED02-6523-F1E721915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942D3AA-807F-FBBC-735B-E77F9C480432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Methodology (II)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2C61056-DCF3-0142-BA6B-DC8114DBB214}"/>
              </a:ext>
            </a:extLst>
          </p:cNvPr>
          <p:cNvSpPr txBox="1"/>
          <p:nvPr/>
        </p:nvSpPr>
        <p:spPr>
          <a:xfrm>
            <a:off x="791072" y="1471092"/>
            <a:ext cx="16921880" cy="6986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The causal impact of ‘ageing into’ a higher MW band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Treatment group consist of individuals that fulfil three criteria</a:t>
            </a:r>
          </a:p>
          <a:p>
            <a:pPr marL="742950" indent="-742950">
              <a:buAutoNum type="arabicPeriod"/>
            </a:pPr>
            <a:r>
              <a:rPr lang="en-GB" sz="4200" dirty="0"/>
              <a:t>Aged between 18 and 20 in the current quarter</a:t>
            </a:r>
          </a:p>
          <a:p>
            <a:pPr marL="742950" indent="-742950">
              <a:buAutoNum type="arabicPeriod"/>
            </a:pPr>
            <a:r>
              <a:rPr lang="en-GB" sz="4200" dirty="0"/>
              <a:t>They earned a youth MW rate in the previous quarter</a:t>
            </a:r>
          </a:p>
          <a:p>
            <a:pPr marL="742950" indent="-742950">
              <a:buAutoNum type="arabicPeriod"/>
            </a:pPr>
            <a:r>
              <a:rPr lang="en-GB" sz="4200" dirty="0"/>
              <a:t>Their age changed between previous and current quarter</a:t>
            </a:r>
          </a:p>
          <a:p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Control group – same </a:t>
            </a:r>
            <a:r>
              <a:rPr lang="en-GB" sz="4200" b="1" dirty="0"/>
              <a:t>apart from </a:t>
            </a:r>
            <a:r>
              <a:rPr lang="en-GB" sz="4200" dirty="0"/>
              <a:t>no birthday</a:t>
            </a:r>
          </a:p>
          <a:p>
            <a:endParaRPr lang="en-GB" sz="4200" dirty="0"/>
          </a:p>
          <a:p>
            <a:endParaRPr lang="en-GB" sz="4200" dirty="0"/>
          </a:p>
          <a:p>
            <a:pPr marL="514350" indent="-514350">
              <a:buAutoNum type="arabicPeriod"/>
            </a:pPr>
            <a:endParaRPr lang="en-GB" sz="34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C2AC2E8-CA99-E0F0-0CA9-AA1353C41ECD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4312DC-648A-F7A3-54CF-BE619DD45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136" y="7135206"/>
            <a:ext cx="15366854" cy="15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07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3BAAC-4F64-6B52-3306-51CCEE33A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C6A22CD-7867-60A7-BD65-ABB7C1E2FE3E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Results (II)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9440484-CF28-31E8-95E6-1FB62B778ACF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ACEE98-4BD0-5D9D-355E-03EF8500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0" y="1890778"/>
            <a:ext cx="18094161" cy="339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4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AD463-DC0F-401C-29B8-93B09641D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1F0A7E4-E100-CA39-19CA-BF47E95E4A0C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Results (II)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3AFBB6B-901F-00E9-BDCB-F0E23098FF36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092D52-C793-DA40-390E-FE2DC6365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084" y="1646447"/>
            <a:ext cx="10646412" cy="803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15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19255-6C41-85CC-68D6-50DB93F6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8BEEC79-CBFD-AB96-CF71-B83DD78E4E70}"/>
              </a:ext>
            </a:extLst>
          </p:cNvPr>
          <p:cNvSpPr txBox="1"/>
          <p:nvPr/>
        </p:nvSpPr>
        <p:spPr>
          <a:xfrm>
            <a:off x="2375248" y="606996"/>
            <a:ext cx="11881320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6400" dirty="0">
                <a:solidFill>
                  <a:srgbClr val="2234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Conclusion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EE119E2-974F-72D2-8F4B-B1BE3D2A5B59}"/>
              </a:ext>
            </a:extLst>
          </p:cNvPr>
          <p:cNvSpPr txBox="1"/>
          <p:nvPr/>
        </p:nvSpPr>
        <p:spPr>
          <a:xfrm>
            <a:off x="791072" y="1471092"/>
            <a:ext cx="16921880" cy="9694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From 2015 to 2025, the minimum wage in Ireland increased by 56%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Our results show that increases to the MW have not led to an increased probability of job loss (up to 6 months after MW change)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Overall, ageing into a higher youth-rate band not associated with job loss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Cutting jobs does not appear to be a channel of adjustment for Irish employers for the years we look at (note – these years are generally characterized by low unemployment and strong economic growth)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200" dirty="0"/>
              <a:t>Increasing reliance on sub-minimum youth wages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2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46B5255-8E81-67F1-1B76-E850DAE3D1AE}"/>
              </a:ext>
            </a:extLst>
          </p:cNvPr>
          <p:cNvSpPr/>
          <p:nvPr/>
        </p:nvSpPr>
        <p:spPr>
          <a:xfrm>
            <a:off x="15048656" y="-545132"/>
            <a:ext cx="3744416" cy="2664296"/>
          </a:xfrm>
          <a:custGeom>
            <a:avLst/>
            <a:gdLst/>
            <a:ahLst/>
            <a:cxnLst/>
            <a:rect l="l" t="t" r="r" b="b"/>
            <a:pathLst>
              <a:path w="3384043" h="2391337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83179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493776" y="7450301"/>
            <a:ext cx="380446" cy="380446"/>
          </a:xfrm>
          <a:custGeom>
            <a:avLst/>
            <a:gdLst/>
            <a:ahLst/>
            <a:cxnLst/>
            <a:rect l="l" t="t" r="r" b="b"/>
            <a:pathLst>
              <a:path w="380446" h="380446">
                <a:moveTo>
                  <a:pt x="0" y="0"/>
                </a:moveTo>
                <a:lnTo>
                  <a:pt x="380446" y="0"/>
                </a:lnTo>
                <a:lnTo>
                  <a:pt x="380446" y="380446"/>
                </a:lnTo>
                <a:lnTo>
                  <a:pt x="0" y="3804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Freeform 5"/>
          <p:cNvSpPr/>
          <p:nvPr/>
        </p:nvSpPr>
        <p:spPr>
          <a:xfrm>
            <a:off x="3493776" y="6881196"/>
            <a:ext cx="380446" cy="380446"/>
          </a:xfrm>
          <a:custGeom>
            <a:avLst/>
            <a:gdLst/>
            <a:ahLst/>
            <a:cxnLst/>
            <a:rect l="l" t="t" r="r" b="b"/>
            <a:pathLst>
              <a:path w="380446" h="380446">
                <a:moveTo>
                  <a:pt x="0" y="0"/>
                </a:moveTo>
                <a:lnTo>
                  <a:pt x="380446" y="0"/>
                </a:lnTo>
                <a:lnTo>
                  <a:pt x="380446" y="380446"/>
                </a:lnTo>
                <a:lnTo>
                  <a:pt x="0" y="3804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>
            <a:off x="3493776" y="8011533"/>
            <a:ext cx="380446" cy="380446"/>
          </a:xfrm>
          <a:custGeom>
            <a:avLst/>
            <a:gdLst/>
            <a:ahLst/>
            <a:cxnLst/>
            <a:rect l="l" t="t" r="r" b="b"/>
            <a:pathLst>
              <a:path w="380446" h="380446">
                <a:moveTo>
                  <a:pt x="0" y="0"/>
                </a:moveTo>
                <a:lnTo>
                  <a:pt x="380446" y="0"/>
                </a:lnTo>
                <a:lnTo>
                  <a:pt x="380446" y="380446"/>
                </a:lnTo>
                <a:lnTo>
                  <a:pt x="0" y="3804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Freeform 7"/>
          <p:cNvSpPr/>
          <p:nvPr/>
        </p:nvSpPr>
        <p:spPr>
          <a:xfrm>
            <a:off x="3493776" y="8569822"/>
            <a:ext cx="363286" cy="363286"/>
          </a:xfrm>
          <a:custGeom>
            <a:avLst/>
            <a:gdLst/>
            <a:ahLst/>
            <a:cxnLst/>
            <a:rect l="l" t="t" r="r" b="b"/>
            <a:pathLst>
              <a:path w="363286" h="363286">
                <a:moveTo>
                  <a:pt x="0" y="0"/>
                </a:moveTo>
                <a:lnTo>
                  <a:pt x="363286" y="0"/>
                </a:lnTo>
                <a:lnTo>
                  <a:pt x="363286" y="363286"/>
                </a:lnTo>
                <a:lnTo>
                  <a:pt x="0" y="3632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TextBox 8"/>
          <p:cNvSpPr txBox="1"/>
          <p:nvPr/>
        </p:nvSpPr>
        <p:spPr>
          <a:xfrm>
            <a:off x="1028700" y="1095375"/>
            <a:ext cx="13769366" cy="880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63"/>
              </a:lnSpc>
            </a:pPr>
            <a:r>
              <a:rPr lang="en-US" sz="6239">
                <a:solidFill>
                  <a:srgbClr val="FFFFFF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Thank you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266267"/>
            <a:ext cx="8702076" cy="694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1"/>
              </a:lnSpc>
            </a:pPr>
            <a:r>
              <a:rPr lang="en-US" sz="66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paul.redmond@esri.ie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17097" y="6837694"/>
            <a:ext cx="908447" cy="38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  <a:spcBef>
                <a:spcPct val="0"/>
              </a:spcBef>
            </a:pPr>
            <a:r>
              <a:rPr lang="en-US" sz="1998" u="sng" dirty="0">
                <a:solidFill>
                  <a:schemeClr val="bg1"/>
                </a:solidFill>
                <a:latin typeface="Merriweather Bold"/>
                <a:ea typeface="Merriweather Bold"/>
                <a:cs typeface="Merriweather Bold"/>
                <a:sym typeface="Merriweather Bold"/>
                <a:hlinkClick r:id="rId8" tooltip="http://esri.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ESRI.ie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17097" y="7404130"/>
            <a:ext cx="5902970" cy="38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  <a:spcBef>
                <a:spcPct val="0"/>
              </a:spcBef>
            </a:pPr>
            <a:r>
              <a:rPr lang="en-US" sz="1998" u="sng">
                <a:solidFill>
                  <a:schemeClr val="bg1"/>
                </a:solidFill>
                <a:latin typeface="Merriweather Bold"/>
                <a:ea typeface="Merriweather Bold"/>
                <a:cs typeface="Merriweather Bold"/>
                <a:sym typeface="Merriweather Bold"/>
                <a:hlinkClick r:id="rId9" tooltip="https://www.linkedin.com/company/economic-and-social-research-institute-esri-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 and Social Research Institute (ESRI)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17097" y="8511829"/>
            <a:ext cx="1740545" cy="38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  <a:spcBef>
                <a:spcPct val="0"/>
              </a:spcBef>
            </a:pPr>
            <a:r>
              <a:rPr lang="en-US" sz="1998" u="sng">
                <a:solidFill>
                  <a:schemeClr val="bg1"/>
                </a:solidFill>
                <a:latin typeface="Merriweather Bold"/>
                <a:ea typeface="Merriweather Bold"/>
                <a:cs typeface="Merriweather Bold"/>
                <a:sym typeface="Merriweather Bold"/>
                <a:hlinkClick r:id="rId10" tooltip="https://x.com/ESRIDubl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@ESRIDublin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8700" y="6747797"/>
            <a:ext cx="2318711" cy="2318711"/>
            <a:chOff x="0" y="0"/>
            <a:chExt cx="3091614" cy="309161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091614" cy="3091614"/>
            </a:xfrm>
            <a:custGeom>
              <a:avLst/>
              <a:gdLst/>
              <a:ahLst/>
              <a:cxnLst/>
              <a:rect l="l" t="t" r="r" b="b"/>
              <a:pathLst>
                <a:path w="3091614" h="3091614">
                  <a:moveTo>
                    <a:pt x="0" y="0"/>
                  </a:moveTo>
                  <a:lnTo>
                    <a:pt x="3091614" y="0"/>
                  </a:lnTo>
                  <a:lnTo>
                    <a:pt x="3091614" y="3091614"/>
                  </a:lnTo>
                  <a:lnTo>
                    <a:pt x="0" y="3091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017097" y="7968030"/>
            <a:ext cx="5902970" cy="38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  <a:spcBef>
                <a:spcPct val="0"/>
              </a:spcBef>
            </a:pPr>
            <a:r>
              <a:rPr lang="en-US" sz="1998" u="sng">
                <a:solidFill>
                  <a:schemeClr val="bg1"/>
                </a:solidFill>
                <a:latin typeface="Merriweather Bold"/>
                <a:ea typeface="Merriweather Bold"/>
                <a:cs typeface="Merriweather Bold"/>
                <a:sym typeface="Merriweather Bold"/>
                <a:hlinkClick r:id="rId13" tooltip="https://www.youtube.com/@ESRIDubl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 and Social Research Institute (ESRI)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5618" y="9033482"/>
            <a:ext cx="2004781" cy="203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u="sng" dirty="0">
                <a:solidFill>
                  <a:schemeClr val="bg1"/>
                </a:solidFill>
                <a:latin typeface="Merriweather Bold"/>
                <a:ea typeface="Merriweather Bold"/>
                <a:cs typeface="Merriweather Bold"/>
                <a:sym typeface="Merriweather Bold"/>
                <a:hlinkClick r:id="rId14" tooltip="https://www.esri.ie/sign-up-for-the-esri-newslet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up to our Newsletter</a:t>
            </a: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F8130773-133C-7C08-D4C0-079002B7EA74}"/>
              </a:ext>
            </a:extLst>
          </p:cNvPr>
          <p:cNvSpPr/>
          <p:nvPr/>
        </p:nvSpPr>
        <p:spPr>
          <a:xfrm>
            <a:off x="10809049" y="2849124"/>
            <a:ext cx="7641528" cy="7544272"/>
          </a:xfrm>
          <a:custGeom>
            <a:avLst/>
            <a:gdLst/>
            <a:ahLst/>
            <a:cxnLst/>
            <a:rect l="l" t="t" r="r" b="b"/>
            <a:pathLst>
              <a:path w="7641528" h="7544272">
                <a:moveTo>
                  <a:pt x="0" y="0"/>
                </a:moveTo>
                <a:lnTo>
                  <a:pt x="7641529" y="0"/>
                </a:lnTo>
                <a:lnTo>
                  <a:pt x="7641529" y="7544272"/>
                </a:lnTo>
                <a:lnTo>
                  <a:pt x="0" y="754427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3CA9A8AE-531D-611D-4659-4883BBA5E220}"/>
              </a:ext>
            </a:extLst>
          </p:cNvPr>
          <p:cNvSpPr/>
          <p:nvPr/>
        </p:nvSpPr>
        <p:spPr>
          <a:xfrm>
            <a:off x="12627617" y="6621260"/>
            <a:ext cx="5822961" cy="4114800"/>
          </a:xfrm>
          <a:custGeom>
            <a:avLst/>
            <a:gdLst/>
            <a:ahLst/>
            <a:cxnLst/>
            <a:rect l="l" t="t" r="r" b="b"/>
            <a:pathLst>
              <a:path w="5822961" h="4114800">
                <a:moveTo>
                  <a:pt x="0" y="0"/>
                </a:moveTo>
                <a:lnTo>
                  <a:pt x="5822961" y="0"/>
                </a:lnTo>
                <a:lnTo>
                  <a:pt x="58229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RI Slide Deck Template (Oct 2024)" id="{0A8C0BE6-04DE-4322-A7C0-B3252119F4CE}" vid="{44B5013B-F09C-4E44-915C-C6DB7A78F63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7ca690-77fb-4dc2-9dbc-59304150e79d" xsi:nil="true"/>
    <lcf76f155ced4ddcb4097134ff3c332f xmlns="409269f7-a40a-4d74-be52-7169b696668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54533F1DEF6A4B84FC1EA7A3DBA72A" ma:contentTypeVersion="11" ma:contentTypeDescription="Create a new document." ma:contentTypeScope="" ma:versionID="a53d7807425a9afac5183d56339ea590">
  <xsd:schema xmlns:xsd="http://www.w3.org/2001/XMLSchema" xmlns:xs="http://www.w3.org/2001/XMLSchema" xmlns:p="http://schemas.microsoft.com/office/2006/metadata/properties" xmlns:ns2="409269f7-a40a-4d74-be52-7169b696668b" xmlns:ns3="3d7ca690-77fb-4dc2-9dbc-59304150e79d" targetNamespace="http://schemas.microsoft.com/office/2006/metadata/properties" ma:root="true" ma:fieldsID="6c7b21f0ec48fd2e459b97ed1fff77ab" ns2:_="" ns3:_="">
    <xsd:import namespace="409269f7-a40a-4d74-be52-7169b696668b"/>
    <xsd:import namespace="3d7ca690-77fb-4dc2-9dbc-59304150e79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9269f7-a40a-4d74-be52-7169b696668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0438c398-5d14-466e-9d31-5a661b18a3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7ca690-77fb-4dc2-9dbc-59304150e79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bfc09954-6486-42f4-b15c-81922f430c3b}" ma:internalName="TaxCatchAll" ma:showField="CatchAllData" ma:web="3d7ca690-77fb-4dc2-9dbc-59304150e7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A43A37-EDA8-4165-A206-0654ACBA86E3}">
  <ds:schemaRefs>
    <ds:schemaRef ds:uri="http://schemas.microsoft.com/office/2006/metadata/properties"/>
    <ds:schemaRef ds:uri="http://schemas.microsoft.com/office/infopath/2007/PartnerControls"/>
    <ds:schemaRef ds:uri="3d7ca690-77fb-4dc2-9dbc-59304150e79d"/>
    <ds:schemaRef ds:uri="ee2953d7-4f2a-4833-9366-083de7f6d20f"/>
    <ds:schemaRef ds:uri="409269f7-a40a-4d74-be52-7169b696668b"/>
  </ds:schemaRefs>
</ds:datastoreItem>
</file>

<file path=customXml/itemProps2.xml><?xml version="1.0" encoding="utf-8"?>
<ds:datastoreItem xmlns:ds="http://schemas.openxmlformats.org/officeDocument/2006/customXml" ds:itemID="{FEB3630E-EAB4-4882-B13F-56B109F434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9269f7-a40a-4d74-be52-7169b696668b"/>
    <ds:schemaRef ds:uri="3d7ca690-77fb-4dc2-9dbc-59304150e7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A223FF-9EEB-4CF6-A00B-7BF1E947197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93213ed-66bb-4e32-ab96-b6a7c74467a4}" enabled="0" method="" siteId="{e93213ed-66bb-4e32-ab96-b6a7c74467a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ESRI Slide Deck Template (Oct 2024) (1)</Template>
  <TotalTime>1168</TotalTime>
  <Words>847</Words>
  <Application>Microsoft Office PowerPoint</Application>
  <PresentationFormat>Custom</PresentationFormat>
  <Paragraphs>135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DIN Next LT Pro</vt:lpstr>
      <vt:lpstr>Aptos</vt:lpstr>
      <vt:lpstr>Calibri (MS) Bold</vt:lpstr>
      <vt:lpstr>Arial</vt:lpstr>
      <vt:lpstr>Calibri</vt:lpstr>
      <vt:lpstr>Merriweather Bold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Angel Tovar</dc:creator>
  <cp:lastModifiedBy>Paul Redmond</cp:lastModifiedBy>
  <cp:revision>6</cp:revision>
  <dcterms:created xsi:type="dcterms:W3CDTF">2024-11-04T13:48:24Z</dcterms:created>
  <dcterms:modified xsi:type="dcterms:W3CDTF">2026-04-13T11:28:49Z</dcterms:modified>
  <dc:identifier>DAGNp3uCbCk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0x0101007A54533F1DEF6A4B84FC1EA7A3DBA72A</vt:lpwstr>
  </property>
</Properties>
</file>