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81"/>
  </p:notesMasterIdLst>
  <p:sldIdLst>
    <p:sldId id="334" r:id="rId4"/>
    <p:sldId id="293" r:id="rId5"/>
    <p:sldId id="295" r:id="rId6"/>
    <p:sldId id="294" r:id="rId7"/>
    <p:sldId id="373" r:id="rId8"/>
    <p:sldId id="495" r:id="rId9"/>
    <p:sldId id="374" r:id="rId10"/>
    <p:sldId id="375" r:id="rId11"/>
    <p:sldId id="376" r:id="rId12"/>
    <p:sldId id="377" r:id="rId13"/>
    <p:sldId id="311" r:id="rId14"/>
    <p:sldId id="387" r:id="rId15"/>
    <p:sldId id="388" r:id="rId16"/>
    <p:sldId id="383" r:id="rId17"/>
    <p:sldId id="356" r:id="rId18"/>
    <p:sldId id="357" r:id="rId19"/>
    <p:sldId id="358" r:id="rId20"/>
    <p:sldId id="378" r:id="rId21"/>
    <p:sldId id="379" r:id="rId22"/>
    <p:sldId id="316" r:id="rId23"/>
    <p:sldId id="320" r:id="rId24"/>
    <p:sldId id="360" r:id="rId25"/>
    <p:sldId id="389" r:id="rId26"/>
    <p:sldId id="335" r:id="rId27"/>
    <p:sldId id="339" r:id="rId28"/>
    <p:sldId id="338" r:id="rId29"/>
    <p:sldId id="337" r:id="rId30"/>
    <p:sldId id="344" r:id="rId31"/>
    <p:sldId id="345" r:id="rId32"/>
    <p:sldId id="350" r:id="rId33"/>
    <p:sldId id="390" r:id="rId34"/>
    <p:sldId id="353" r:id="rId35"/>
    <p:sldId id="372" r:id="rId36"/>
    <p:sldId id="391" r:id="rId37"/>
    <p:sldId id="392" r:id="rId38"/>
    <p:sldId id="324" r:id="rId39"/>
    <p:sldId id="325" r:id="rId40"/>
    <p:sldId id="328" r:id="rId41"/>
    <p:sldId id="330" r:id="rId42"/>
    <p:sldId id="346" r:id="rId43"/>
    <p:sldId id="347" r:id="rId44"/>
    <p:sldId id="393" r:id="rId45"/>
    <p:sldId id="336" r:id="rId46"/>
    <p:sldId id="394" r:id="rId47"/>
    <p:sldId id="395" r:id="rId48"/>
    <p:sldId id="396" r:id="rId49"/>
    <p:sldId id="340" r:id="rId50"/>
    <p:sldId id="341" r:id="rId51"/>
    <p:sldId id="342" r:id="rId52"/>
    <p:sldId id="397" r:id="rId53"/>
    <p:sldId id="343" r:id="rId54"/>
    <p:sldId id="402" r:id="rId55"/>
    <p:sldId id="398" r:id="rId56"/>
    <p:sldId id="297" r:id="rId57"/>
    <p:sldId id="299" r:id="rId58"/>
    <p:sldId id="399" r:id="rId59"/>
    <p:sldId id="302" r:id="rId60"/>
    <p:sldId id="298" r:id="rId61"/>
    <p:sldId id="303" r:id="rId62"/>
    <p:sldId id="304" r:id="rId63"/>
    <p:sldId id="305" r:id="rId64"/>
    <p:sldId id="306" r:id="rId65"/>
    <p:sldId id="400" r:id="rId66"/>
    <p:sldId id="401" r:id="rId67"/>
    <p:sldId id="434" r:id="rId68"/>
    <p:sldId id="436" r:id="rId69"/>
    <p:sldId id="488" r:id="rId70"/>
    <p:sldId id="492" r:id="rId71"/>
    <p:sldId id="493" r:id="rId72"/>
    <p:sldId id="494" r:id="rId73"/>
    <p:sldId id="439" r:id="rId74"/>
    <p:sldId id="481" r:id="rId75"/>
    <p:sldId id="440" r:id="rId76"/>
    <p:sldId id="489" r:id="rId77"/>
    <p:sldId id="441" r:id="rId78"/>
    <p:sldId id="442" r:id="rId79"/>
    <p:sldId id="490" r:id="rId80"/>
  </p:sldIdLst>
  <p:sldSz cx="9144000" cy="6858000" type="screen4x3"/>
  <p:notesSz cx="6797675" cy="9928225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6B871C8-0916-4FAF-A5B2-41A0B3A00DFE}">
          <p14:sldIdLst>
            <p14:sldId id="334"/>
            <p14:sldId id="293"/>
            <p14:sldId id="295"/>
            <p14:sldId id="294"/>
            <p14:sldId id="373"/>
            <p14:sldId id="495"/>
            <p14:sldId id="374"/>
            <p14:sldId id="375"/>
            <p14:sldId id="376"/>
            <p14:sldId id="377"/>
            <p14:sldId id="311"/>
            <p14:sldId id="387"/>
            <p14:sldId id="388"/>
            <p14:sldId id="383"/>
            <p14:sldId id="356"/>
            <p14:sldId id="357"/>
            <p14:sldId id="358"/>
            <p14:sldId id="378"/>
            <p14:sldId id="379"/>
          </p14:sldIdLst>
        </p14:section>
        <p14:section name="Untitled Section" id="{9215F4C5-367B-43B1-8E1F-CDC50E3F674F}">
          <p14:sldIdLst>
            <p14:sldId id="316"/>
            <p14:sldId id="320"/>
            <p14:sldId id="360"/>
            <p14:sldId id="389"/>
            <p14:sldId id="335"/>
            <p14:sldId id="339"/>
            <p14:sldId id="338"/>
            <p14:sldId id="337"/>
            <p14:sldId id="344"/>
            <p14:sldId id="345"/>
            <p14:sldId id="350"/>
            <p14:sldId id="390"/>
            <p14:sldId id="353"/>
            <p14:sldId id="372"/>
            <p14:sldId id="391"/>
            <p14:sldId id="392"/>
            <p14:sldId id="324"/>
            <p14:sldId id="325"/>
            <p14:sldId id="328"/>
            <p14:sldId id="330"/>
            <p14:sldId id="346"/>
            <p14:sldId id="347"/>
            <p14:sldId id="393"/>
            <p14:sldId id="336"/>
            <p14:sldId id="394"/>
            <p14:sldId id="395"/>
            <p14:sldId id="396"/>
            <p14:sldId id="340"/>
            <p14:sldId id="341"/>
            <p14:sldId id="342"/>
            <p14:sldId id="397"/>
            <p14:sldId id="343"/>
            <p14:sldId id="402"/>
            <p14:sldId id="398"/>
            <p14:sldId id="297"/>
            <p14:sldId id="299"/>
            <p14:sldId id="399"/>
            <p14:sldId id="302"/>
            <p14:sldId id="298"/>
            <p14:sldId id="303"/>
            <p14:sldId id="304"/>
            <p14:sldId id="305"/>
            <p14:sldId id="306"/>
            <p14:sldId id="400"/>
            <p14:sldId id="401"/>
            <p14:sldId id="434"/>
            <p14:sldId id="436"/>
            <p14:sldId id="488"/>
            <p14:sldId id="492"/>
            <p14:sldId id="493"/>
            <p14:sldId id="494"/>
            <p14:sldId id="439"/>
            <p14:sldId id="481"/>
            <p14:sldId id="440"/>
            <p14:sldId id="489"/>
            <p14:sldId id="441"/>
            <p14:sldId id="442"/>
            <p14:sldId id="49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D9F1DA-8C5B-4D5B-98B4-9E501B5B420D}" v="108" dt="2026-03-27T09:26:50.1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theme" Target="theme/theme1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notesMaster" Target="notesMasters/notesMaster1.xml"/><Relationship Id="rId86" Type="http://schemas.microsoft.com/office/2016/11/relationships/changesInfo" Target="changesInfos/changesInfo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customXml" Target="../customXml/item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microsoft.com/office/2015/10/relationships/revisionInfo" Target="revisionInfo.xml"/><Relationship Id="rId61" Type="http://schemas.openxmlformats.org/officeDocument/2006/relationships/slide" Target="slides/slide58.xml"/><Relationship Id="rId8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Redmond" userId="fb39b086-349c-4310-a424-5605272892f0" providerId="ADAL" clId="{C4523E74-81C5-439F-B363-F401099094E1}"/>
    <pc:docChg chg="undo custSel addSld delSld modSld sldOrd modSection">
      <pc:chgData name="Paul Redmond" userId="fb39b086-349c-4310-a424-5605272892f0" providerId="ADAL" clId="{C4523E74-81C5-439F-B363-F401099094E1}" dt="2026-03-27T09:27:04.739" v="1471" actId="20577"/>
      <pc:docMkLst>
        <pc:docMk/>
      </pc:docMkLst>
      <pc:sldChg chg="modSp mod">
        <pc:chgData name="Paul Redmond" userId="fb39b086-349c-4310-a424-5605272892f0" providerId="ADAL" clId="{C4523E74-81C5-439F-B363-F401099094E1}" dt="2026-03-24T11:30:08.564" v="204" actId="20577"/>
        <pc:sldMkLst>
          <pc:docMk/>
          <pc:sldMk cId="0" sldId="293"/>
        </pc:sldMkLst>
        <pc:spChg chg="mod">
          <ac:chgData name="Paul Redmond" userId="fb39b086-349c-4310-a424-5605272892f0" providerId="ADAL" clId="{C4523E74-81C5-439F-B363-F401099094E1}" dt="2026-03-24T11:30:08.564" v="204" actId="20577"/>
          <ac:spMkLst>
            <pc:docMk/>
            <pc:sldMk cId="0" sldId="293"/>
            <ac:spMk id="28674" creationId="{07EF17A5-82C2-4F0D-8EAD-8AABBDE32C0B}"/>
          </ac:spMkLst>
        </pc:spChg>
        <pc:spChg chg="mod">
          <ac:chgData name="Paul Redmond" userId="fb39b086-349c-4310-a424-5605272892f0" providerId="ADAL" clId="{C4523E74-81C5-439F-B363-F401099094E1}" dt="2026-03-24T11:29:34.182" v="183" actId="20577"/>
          <ac:spMkLst>
            <pc:docMk/>
            <pc:sldMk cId="0" sldId="293"/>
            <ac:spMk id="28675" creationId="{B22F02AB-7198-4A10-B0D6-DE4B8FF451DC}"/>
          </ac:spMkLst>
        </pc:spChg>
      </pc:sldChg>
      <pc:sldChg chg="modSp mod ord">
        <pc:chgData name="Paul Redmond" userId="fb39b086-349c-4310-a424-5605272892f0" providerId="ADAL" clId="{C4523E74-81C5-439F-B363-F401099094E1}" dt="2026-03-24T11:30:21.757" v="219" actId="20577"/>
        <pc:sldMkLst>
          <pc:docMk/>
          <pc:sldMk cId="0" sldId="295"/>
        </pc:sldMkLst>
        <pc:spChg chg="mod">
          <ac:chgData name="Paul Redmond" userId="fb39b086-349c-4310-a424-5605272892f0" providerId="ADAL" clId="{C4523E74-81C5-439F-B363-F401099094E1}" dt="2026-03-24T11:30:21.757" v="219" actId="20577"/>
          <ac:spMkLst>
            <pc:docMk/>
            <pc:sldMk cId="0" sldId="295"/>
            <ac:spMk id="30722" creationId="{DDD295DA-7761-4C0C-BD94-7758563E7F36}"/>
          </ac:spMkLst>
        </pc:spChg>
      </pc:sldChg>
      <pc:sldChg chg="add">
        <pc:chgData name="Paul Redmond" userId="fb39b086-349c-4310-a424-5605272892f0" providerId="ADAL" clId="{C4523E74-81C5-439F-B363-F401099094E1}" dt="2026-03-25T11:36:03.360" v="727"/>
        <pc:sldMkLst>
          <pc:docMk/>
          <pc:sldMk cId="550355150" sldId="297"/>
        </pc:sldMkLst>
      </pc:sldChg>
      <pc:sldChg chg="add">
        <pc:chgData name="Paul Redmond" userId="fb39b086-349c-4310-a424-5605272892f0" providerId="ADAL" clId="{C4523E74-81C5-439F-B363-F401099094E1}" dt="2026-03-25T11:36:03.360" v="727"/>
        <pc:sldMkLst>
          <pc:docMk/>
          <pc:sldMk cId="3958259801" sldId="298"/>
        </pc:sldMkLst>
      </pc:sldChg>
      <pc:sldChg chg="add">
        <pc:chgData name="Paul Redmond" userId="fb39b086-349c-4310-a424-5605272892f0" providerId="ADAL" clId="{C4523E74-81C5-439F-B363-F401099094E1}" dt="2026-03-25T11:36:03.360" v="727"/>
        <pc:sldMkLst>
          <pc:docMk/>
          <pc:sldMk cId="3602228174" sldId="299"/>
        </pc:sldMkLst>
      </pc:sldChg>
      <pc:sldChg chg="add">
        <pc:chgData name="Paul Redmond" userId="fb39b086-349c-4310-a424-5605272892f0" providerId="ADAL" clId="{C4523E74-81C5-439F-B363-F401099094E1}" dt="2026-03-25T11:36:03.360" v="727"/>
        <pc:sldMkLst>
          <pc:docMk/>
          <pc:sldMk cId="852871117" sldId="302"/>
        </pc:sldMkLst>
      </pc:sldChg>
      <pc:sldChg chg="add">
        <pc:chgData name="Paul Redmond" userId="fb39b086-349c-4310-a424-5605272892f0" providerId="ADAL" clId="{C4523E74-81C5-439F-B363-F401099094E1}" dt="2026-03-25T11:36:03.360" v="727"/>
        <pc:sldMkLst>
          <pc:docMk/>
          <pc:sldMk cId="1427801823" sldId="303"/>
        </pc:sldMkLst>
      </pc:sldChg>
      <pc:sldChg chg="add">
        <pc:chgData name="Paul Redmond" userId="fb39b086-349c-4310-a424-5605272892f0" providerId="ADAL" clId="{C4523E74-81C5-439F-B363-F401099094E1}" dt="2026-03-25T11:36:03.360" v="727"/>
        <pc:sldMkLst>
          <pc:docMk/>
          <pc:sldMk cId="1685745792" sldId="304"/>
        </pc:sldMkLst>
      </pc:sldChg>
      <pc:sldChg chg="add">
        <pc:chgData name="Paul Redmond" userId="fb39b086-349c-4310-a424-5605272892f0" providerId="ADAL" clId="{C4523E74-81C5-439F-B363-F401099094E1}" dt="2026-03-25T11:36:03.360" v="727"/>
        <pc:sldMkLst>
          <pc:docMk/>
          <pc:sldMk cId="1954315700" sldId="305"/>
        </pc:sldMkLst>
      </pc:sldChg>
      <pc:sldChg chg="add">
        <pc:chgData name="Paul Redmond" userId="fb39b086-349c-4310-a424-5605272892f0" providerId="ADAL" clId="{C4523E74-81C5-439F-B363-F401099094E1}" dt="2026-03-25T11:36:03.360" v="727"/>
        <pc:sldMkLst>
          <pc:docMk/>
          <pc:sldMk cId="1498050960" sldId="306"/>
        </pc:sldMkLst>
      </pc:sldChg>
      <pc:sldChg chg="modSp mod ord">
        <pc:chgData name="Paul Redmond" userId="fb39b086-349c-4310-a424-5605272892f0" providerId="ADAL" clId="{C4523E74-81C5-439F-B363-F401099094E1}" dt="2026-03-24T14:36:50.851" v="570"/>
        <pc:sldMkLst>
          <pc:docMk/>
          <pc:sldMk cId="1006168992" sldId="311"/>
        </pc:sldMkLst>
        <pc:spChg chg="mod">
          <ac:chgData name="Paul Redmond" userId="fb39b086-349c-4310-a424-5605272892f0" providerId="ADAL" clId="{C4523E74-81C5-439F-B363-F401099094E1}" dt="2026-03-24T14:24:06.035" v="349" actId="5793"/>
          <ac:spMkLst>
            <pc:docMk/>
            <pc:sldMk cId="1006168992" sldId="311"/>
            <ac:spMk id="30723" creationId="{EB1C5E14-4419-4784-8396-212D64AA3288}"/>
          </ac:spMkLst>
        </pc:spChg>
      </pc:sldChg>
      <pc:sldChg chg="modSp add mod">
        <pc:chgData name="Paul Redmond" userId="fb39b086-349c-4310-a424-5605272892f0" providerId="ADAL" clId="{C4523E74-81C5-439F-B363-F401099094E1}" dt="2026-03-24T16:20:45.130" v="668" actId="20577"/>
        <pc:sldMkLst>
          <pc:docMk/>
          <pc:sldMk cId="2029933829" sldId="324"/>
        </pc:sldMkLst>
        <pc:spChg chg="mod">
          <ac:chgData name="Paul Redmond" userId="fb39b086-349c-4310-a424-5605272892f0" providerId="ADAL" clId="{C4523E74-81C5-439F-B363-F401099094E1}" dt="2026-03-24T16:20:45.130" v="668" actId="20577"/>
          <ac:spMkLst>
            <pc:docMk/>
            <pc:sldMk cId="2029933829" sldId="324"/>
            <ac:spMk id="30723" creationId="{EB1C5E14-4419-4784-8396-212D64AA3288}"/>
          </ac:spMkLst>
        </pc:spChg>
      </pc:sldChg>
      <pc:sldChg chg="add">
        <pc:chgData name="Paul Redmond" userId="fb39b086-349c-4310-a424-5605272892f0" providerId="ADAL" clId="{C4523E74-81C5-439F-B363-F401099094E1}" dt="2026-03-24T16:20:09.850" v="667"/>
        <pc:sldMkLst>
          <pc:docMk/>
          <pc:sldMk cId="2270506630" sldId="325"/>
        </pc:sldMkLst>
      </pc:sldChg>
      <pc:sldChg chg="add">
        <pc:chgData name="Paul Redmond" userId="fb39b086-349c-4310-a424-5605272892f0" providerId="ADAL" clId="{C4523E74-81C5-439F-B363-F401099094E1}" dt="2026-03-24T16:20:09.850" v="667"/>
        <pc:sldMkLst>
          <pc:docMk/>
          <pc:sldMk cId="4130460085" sldId="328"/>
        </pc:sldMkLst>
      </pc:sldChg>
      <pc:sldChg chg="add">
        <pc:chgData name="Paul Redmond" userId="fb39b086-349c-4310-a424-5605272892f0" providerId="ADAL" clId="{C4523E74-81C5-439F-B363-F401099094E1}" dt="2026-03-24T16:20:09.850" v="667"/>
        <pc:sldMkLst>
          <pc:docMk/>
          <pc:sldMk cId="2435932089" sldId="330"/>
        </pc:sldMkLst>
      </pc:sldChg>
      <pc:sldChg chg="modSp mod ord">
        <pc:chgData name="Paul Redmond" userId="fb39b086-349c-4310-a424-5605272892f0" providerId="ADAL" clId="{C4523E74-81C5-439F-B363-F401099094E1}" dt="2026-03-24T16:12:05.700" v="623" actId="20577"/>
        <pc:sldMkLst>
          <pc:docMk/>
          <pc:sldMk cId="3359192884" sldId="335"/>
        </pc:sldMkLst>
        <pc:spChg chg="mod">
          <ac:chgData name="Paul Redmond" userId="fb39b086-349c-4310-a424-5605272892f0" providerId="ADAL" clId="{C4523E74-81C5-439F-B363-F401099094E1}" dt="2026-03-24T16:12:05.700" v="623" actId="20577"/>
          <ac:spMkLst>
            <pc:docMk/>
            <pc:sldMk cId="3359192884" sldId="335"/>
            <ac:spMk id="30723" creationId="{EB1C5E14-4419-4784-8396-212D64AA3288}"/>
          </ac:spMkLst>
        </pc:spChg>
      </pc:sldChg>
      <pc:sldChg chg="modSp add mod">
        <pc:chgData name="Paul Redmond" userId="fb39b086-349c-4310-a424-5605272892f0" providerId="ADAL" clId="{C4523E74-81C5-439F-B363-F401099094E1}" dt="2026-03-25T11:31:30.694" v="707" actId="20577"/>
        <pc:sldMkLst>
          <pc:docMk/>
          <pc:sldMk cId="2635826299" sldId="336"/>
        </pc:sldMkLst>
        <pc:spChg chg="mod">
          <ac:chgData name="Paul Redmond" userId="fb39b086-349c-4310-a424-5605272892f0" providerId="ADAL" clId="{C4523E74-81C5-439F-B363-F401099094E1}" dt="2026-03-25T11:31:30.694" v="707" actId="20577"/>
          <ac:spMkLst>
            <pc:docMk/>
            <pc:sldMk cId="2635826299" sldId="336"/>
            <ac:spMk id="30723" creationId="{EB1C5E14-4419-4784-8396-212D64AA3288}"/>
          </ac:spMkLst>
        </pc:spChg>
      </pc:sldChg>
      <pc:sldChg chg="modSp mod ord">
        <pc:chgData name="Paul Redmond" userId="fb39b086-349c-4310-a424-5605272892f0" providerId="ADAL" clId="{C4523E74-81C5-439F-B363-F401099094E1}" dt="2026-03-24T16:12:18.355" v="629" actId="20577"/>
        <pc:sldMkLst>
          <pc:docMk/>
          <pc:sldMk cId="137534688" sldId="337"/>
        </pc:sldMkLst>
        <pc:spChg chg="mod">
          <ac:chgData name="Paul Redmond" userId="fb39b086-349c-4310-a424-5605272892f0" providerId="ADAL" clId="{C4523E74-81C5-439F-B363-F401099094E1}" dt="2026-03-24T16:12:18.355" v="629" actId="20577"/>
          <ac:spMkLst>
            <pc:docMk/>
            <pc:sldMk cId="137534688" sldId="337"/>
            <ac:spMk id="7" creationId="{A8352EC7-6EDC-7E31-98A0-4D8E6E9C75C2}"/>
          </ac:spMkLst>
        </pc:spChg>
        <pc:spChg chg="mod">
          <ac:chgData name="Paul Redmond" userId="fb39b086-349c-4310-a424-5605272892f0" providerId="ADAL" clId="{C4523E74-81C5-439F-B363-F401099094E1}" dt="2026-03-24T16:03:00.293" v="610" actId="20577"/>
          <ac:spMkLst>
            <pc:docMk/>
            <pc:sldMk cId="137534688" sldId="337"/>
            <ac:spMk id="8" creationId="{3606EEB2-C7AD-F095-B40C-F1B6E2C83842}"/>
          </ac:spMkLst>
        </pc:spChg>
      </pc:sldChg>
      <pc:sldChg chg="modSp mod ord">
        <pc:chgData name="Paul Redmond" userId="fb39b086-349c-4310-a424-5605272892f0" providerId="ADAL" clId="{C4523E74-81C5-439F-B363-F401099094E1}" dt="2026-03-24T16:12:13.659" v="627" actId="20577"/>
        <pc:sldMkLst>
          <pc:docMk/>
          <pc:sldMk cId="2261828349" sldId="338"/>
        </pc:sldMkLst>
        <pc:spChg chg="mod">
          <ac:chgData name="Paul Redmond" userId="fb39b086-349c-4310-a424-5605272892f0" providerId="ADAL" clId="{C4523E74-81C5-439F-B363-F401099094E1}" dt="2026-03-24T16:12:13.659" v="627" actId="20577"/>
          <ac:spMkLst>
            <pc:docMk/>
            <pc:sldMk cId="2261828349" sldId="338"/>
            <ac:spMk id="30723" creationId="{EB1C5E14-4419-4784-8396-212D64AA3288}"/>
          </ac:spMkLst>
        </pc:spChg>
      </pc:sldChg>
      <pc:sldChg chg="modSp mod ord">
        <pc:chgData name="Paul Redmond" userId="fb39b086-349c-4310-a424-5605272892f0" providerId="ADAL" clId="{C4523E74-81C5-439F-B363-F401099094E1}" dt="2026-03-24T16:12:10.091" v="625" actId="20577"/>
        <pc:sldMkLst>
          <pc:docMk/>
          <pc:sldMk cId="109235248" sldId="339"/>
        </pc:sldMkLst>
        <pc:spChg chg="mod">
          <ac:chgData name="Paul Redmond" userId="fb39b086-349c-4310-a424-5605272892f0" providerId="ADAL" clId="{C4523E74-81C5-439F-B363-F401099094E1}" dt="2026-03-24T16:12:10.091" v="625" actId="20577"/>
          <ac:spMkLst>
            <pc:docMk/>
            <pc:sldMk cId="109235248" sldId="339"/>
            <ac:spMk id="30723" creationId="{EB1C5E14-4419-4784-8396-212D64AA3288}"/>
          </ac:spMkLst>
        </pc:spChg>
      </pc:sldChg>
      <pc:sldChg chg="modSp add mod">
        <pc:chgData name="Paul Redmond" userId="fb39b086-349c-4310-a424-5605272892f0" providerId="ADAL" clId="{C4523E74-81C5-439F-B363-F401099094E1}" dt="2026-03-25T11:32:11.082" v="717" actId="20577"/>
        <pc:sldMkLst>
          <pc:docMk/>
          <pc:sldMk cId="3019583855" sldId="340"/>
        </pc:sldMkLst>
        <pc:spChg chg="mod">
          <ac:chgData name="Paul Redmond" userId="fb39b086-349c-4310-a424-5605272892f0" providerId="ADAL" clId="{C4523E74-81C5-439F-B363-F401099094E1}" dt="2026-03-25T11:32:11.082" v="717" actId="20577"/>
          <ac:spMkLst>
            <pc:docMk/>
            <pc:sldMk cId="3019583855" sldId="340"/>
            <ac:spMk id="30723" creationId="{EB1C5E14-4419-4784-8396-212D64AA3288}"/>
          </ac:spMkLst>
        </pc:spChg>
      </pc:sldChg>
      <pc:sldChg chg="modSp add mod">
        <pc:chgData name="Paul Redmond" userId="fb39b086-349c-4310-a424-5605272892f0" providerId="ADAL" clId="{C4523E74-81C5-439F-B363-F401099094E1}" dt="2026-03-25T11:32:21.304" v="719" actId="20577"/>
        <pc:sldMkLst>
          <pc:docMk/>
          <pc:sldMk cId="1459731136" sldId="341"/>
        </pc:sldMkLst>
        <pc:spChg chg="mod">
          <ac:chgData name="Paul Redmond" userId="fb39b086-349c-4310-a424-5605272892f0" providerId="ADAL" clId="{C4523E74-81C5-439F-B363-F401099094E1}" dt="2026-03-25T11:32:21.304" v="719" actId="20577"/>
          <ac:spMkLst>
            <pc:docMk/>
            <pc:sldMk cId="1459731136" sldId="341"/>
            <ac:spMk id="30723" creationId="{EB1C5E14-4419-4784-8396-212D64AA3288}"/>
          </ac:spMkLst>
        </pc:spChg>
      </pc:sldChg>
      <pc:sldChg chg="modSp add mod">
        <pc:chgData name="Paul Redmond" userId="fb39b086-349c-4310-a424-5605272892f0" providerId="ADAL" clId="{C4523E74-81C5-439F-B363-F401099094E1}" dt="2026-03-25T11:32:29.050" v="721" actId="20577"/>
        <pc:sldMkLst>
          <pc:docMk/>
          <pc:sldMk cId="1966250777" sldId="342"/>
        </pc:sldMkLst>
        <pc:spChg chg="mod">
          <ac:chgData name="Paul Redmond" userId="fb39b086-349c-4310-a424-5605272892f0" providerId="ADAL" clId="{C4523E74-81C5-439F-B363-F401099094E1}" dt="2026-03-25T11:32:29.050" v="721" actId="20577"/>
          <ac:spMkLst>
            <pc:docMk/>
            <pc:sldMk cId="1966250777" sldId="342"/>
            <ac:spMk id="30723" creationId="{EB1C5E14-4419-4784-8396-212D64AA3288}"/>
          </ac:spMkLst>
        </pc:spChg>
      </pc:sldChg>
      <pc:sldChg chg="modSp add mod">
        <pc:chgData name="Paul Redmond" userId="fb39b086-349c-4310-a424-5605272892f0" providerId="ADAL" clId="{C4523E74-81C5-439F-B363-F401099094E1}" dt="2026-03-25T11:32:37.490" v="725" actId="20577"/>
        <pc:sldMkLst>
          <pc:docMk/>
          <pc:sldMk cId="405656603" sldId="343"/>
        </pc:sldMkLst>
        <pc:spChg chg="mod">
          <ac:chgData name="Paul Redmond" userId="fb39b086-349c-4310-a424-5605272892f0" providerId="ADAL" clId="{C4523E74-81C5-439F-B363-F401099094E1}" dt="2026-03-25T11:32:37.490" v="725" actId="20577"/>
          <ac:spMkLst>
            <pc:docMk/>
            <pc:sldMk cId="405656603" sldId="343"/>
            <ac:spMk id="30723" creationId="{EB1C5E14-4419-4784-8396-212D64AA3288}"/>
          </ac:spMkLst>
        </pc:spChg>
      </pc:sldChg>
      <pc:sldChg chg="modSp mod ord">
        <pc:chgData name="Paul Redmond" userId="fb39b086-349c-4310-a424-5605272892f0" providerId="ADAL" clId="{C4523E74-81C5-439F-B363-F401099094E1}" dt="2026-03-24T16:12:22.804" v="631" actId="20577"/>
        <pc:sldMkLst>
          <pc:docMk/>
          <pc:sldMk cId="2892133746" sldId="344"/>
        </pc:sldMkLst>
        <pc:spChg chg="mod">
          <ac:chgData name="Paul Redmond" userId="fb39b086-349c-4310-a424-5605272892f0" providerId="ADAL" clId="{C4523E74-81C5-439F-B363-F401099094E1}" dt="2026-03-24T16:12:22.804" v="631" actId="20577"/>
          <ac:spMkLst>
            <pc:docMk/>
            <pc:sldMk cId="2892133746" sldId="344"/>
            <ac:spMk id="7" creationId="{A8352EC7-6EDC-7E31-98A0-4D8E6E9C75C2}"/>
          </ac:spMkLst>
        </pc:spChg>
      </pc:sldChg>
      <pc:sldChg chg="modSp add del mod ord">
        <pc:chgData name="Paul Redmond" userId="fb39b086-349c-4310-a424-5605272892f0" providerId="ADAL" clId="{C4523E74-81C5-439F-B363-F401099094E1}" dt="2026-03-24T16:12:26.948" v="633" actId="20577"/>
        <pc:sldMkLst>
          <pc:docMk/>
          <pc:sldMk cId="496902802" sldId="345"/>
        </pc:sldMkLst>
        <pc:spChg chg="mod">
          <ac:chgData name="Paul Redmond" userId="fb39b086-349c-4310-a424-5605272892f0" providerId="ADAL" clId="{C4523E74-81C5-439F-B363-F401099094E1}" dt="2026-03-24T16:12:26.948" v="633" actId="20577"/>
          <ac:spMkLst>
            <pc:docMk/>
            <pc:sldMk cId="496902802" sldId="345"/>
            <ac:spMk id="7" creationId="{A8352EC7-6EDC-7E31-98A0-4D8E6E9C75C2}"/>
          </ac:spMkLst>
        </pc:spChg>
      </pc:sldChg>
      <pc:sldChg chg="addSp modSp add mod">
        <pc:chgData name="Paul Redmond" userId="fb39b086-349c-4310-a424-5605272892f0" providerId="ADAL" clId="{C4523E74-81C5-439F-B363-F401099094E1}" dt="2026-03-25T11:31:19.828" v="705" actId="20577"/>
        <pc:sldMkLst>
          <pc:docMk/>
          <pc:sldMk cId="2279476018" sldId="346"/>
        </pc:sldMkLst>
        <pc:spChg chg="add mod">
          <ac:chgData name="Paul Redmond" userId="fb39b086-349c-4310-a424-5605272892f0" providerId="ADAL" clId="{C4523E74-81C5-439F-B363-F401099094E1}" dt="2026-03-25T11:31:19.828" v="705" actId="20577"/>
          <ac:spMkLst>
            <pc:docMk/>
            <pc:sldMk cId="2279476018" sldId="346"/>
            <ac:spMk id="2" creationId="{0FDA20E7-DF11-4862-041F-E7667F3F8722}"/>
          </ac:spMkLst>
        </pc:spChg>
        <pc:picChg chg="mod">
          <ac:chgData name="Paul Redmond" userId="fb39b086-349c-4310-a424-5605272892f0" providerId="ADAL" clId="{C4523E74-81C5-439F-B363-F401099094E1}" dt="2026-03-25T11:30:56.143" v="684" actId="1038"/>
          <ac:picMkLst>
            <pc:docMk/>
            <pc:sldMk cId="2279476018" sldId="346"/>
            <ac:picMk id="4" creationId="{1FB798A4-CA62-C15C-E64A-534592875891}"/>
          </ac:picMkLst>
        </pc:picChg>
      </pc:sldChg>
      <pc:sldChg chg="add">
        <pc:chgData name="Paul Redmond" userId="fb39b086-349c-4310-a424-5605272892f0" providerId="ADAL" clId="{C4523E74-81C5-439F-B363-F401099094E1}" dt="2026-03-24T16:20:09.850" v="667"/>
        <pc:sldMkLst>
          <pc:docMk/>
          <pc:sldMk cId="3579706630" sldId="347"/>
        </pc:sldMkLst>
      </pc:sldChg>
      <pc:sldChg chg="modSp mod ord">
        <pc:chgData name="Paul Redmond" userId="fb39b086-349c-4310-a424-5605272892f0" providerId="ADAL" clId="{C4523E74-81C5-439F-B363-F401099094E1}" dt="2026-03-24T16:12:31.256" v="635" actId="20577"/>
        <pc:sldMkLst>
          <pc:docMk/>
          <pc:sldMk cId="1907675669" sldId="350"/>
        </pc:sldMkLst>
        <pc:spChg chg="mod">
          <ac:chgData name="Paul Redmond" userId="fb39b086-349c-4310-a424-5605272892f0" providerId="ADAL" clId="{C4523E74-81C5-439F-B363-F401099094E1}" dt="2026-03-24T16:12:31.256" v="635" actId="20577"/>
          <ac:spMkLst>
            <pc:docMk/>
            <pc:sldMk cId="1907675669" sldId="350"/>
            <ac:spMk id="7" creationId="{A8352EC7-6EDC-7E31-98A0-4D8E6E9C75C2}"/>
          </ac:spMkLst>
        </pc:spChg>
      </pc:sldChg>
      <pc:sldChg chg="modSp mod">
        <pc:chgData name="Paul Redmond" userId="fb39b086-349c-4310-a424-5605272892f0" providerId="ADAL" clId="{C4523E74-81C5-439F-B363-F401099094E1}" dt="2026-03-24T16:18:08.101" v="639" actId="20577"/>
        <pc:sldMkLst>
          <pc:docMk/>
          <pc:sldMk cId="3033340242" sldId="353"/>
        </pc:sldMkLst>
        <pc:spChg chg="mod">
          <ac:chgData name="Paul Redmond" userId="fb39b086-349c-4310-a424-5605272892f0" providerId="ADAL" clId="{C4523E74-81C5-439F-B363-F401099094E1}" dt="2026-03-24T16:18:08.101" v="639" actId="20577"/>
          <ac:spMkLst>
            <pc:docMk/>
            <pc:sldMk cId="3033340242" sldId="353"/>
            <ac:spMk id="30723" creationId="{EB1C5E14-4419-4784-8396-212D64AA3288}"/>
          </ac:spMkLst>
        </pc:spChg>
      </pc:sldChg>
      <pc:sldChg chg="modSp mod">
        <pc:chgData name="Paul Redmond" userId="fb39b086-349c-4310-a424-5605272892f0" providerId="ADAL" clId="{C4523E74-81C5-439F-B363-F401099094E1}" dt="2026-03-24T14:17:09.244" v="330" actId="113"/>
        <pc:sldMkLst>
          <pc:docMk/>
          <pc:sldMk cId="4107156685" sldId="357"/>
        </pc:sldMkLst>
        <pc:spChg chg="mod">
          <ac:chgData name="Paul Redmond" userId="fb39b086-349c-4310-a424-5605272892f0" providerId="ADAL" clId="{C4523E74-81C5-439F-B363-F401099094E1}" dt="2026-03-24T14:13:58.025" v="320" actId="1036"/>
          <ac:spMkLst>
            <pc:docMk/>
            <pc:sldMk cId="4107156685" sldId="357"/>
            <ac:spMk id="30723" creationId="{EB1C5E14-4419-4784-8396-212D64AA3288}"/>
          </ac:spMkLst>
        </pc:spChg>
        <pc:graphicFrameChg chg="modGraphic">
          <ac:chgData name="Paul Redmond" userId="fb39b086-349c-4310-a424-5605272892f0" providerId="ADAL" clId="{C4523E74-81C5-439F-B363-F401099094E1}" dt="2026-03-24T14:17:09.244" v="330" actId="113"/>
          <ac:graphicFrameMkLst>
            <pc:docMk/>
            <pc:sldMk cId="4107156685" sldId="357"/>
            <ac:graphicFrameMk id="3" creationId="{D9AAA214-6ADA-D6B9-BE31-F11EFA6B345C}"/>
          </ac:graphicFrameMkLst>
        </pc:graphicFrameChg>
      </pc:sldChg>
      <pc:sldChg chg="addSp delSp modSp mod">
        <pc:chgData name="Paul Redmond" userId="fb39b086-349c-4310-a424-5605272892f0" providerId="ADAL" clId="{C4523E74-81C5-439F-B363-F401099094E1}" dt="2026-03-24T14:14:56.153" v="323" actId="1076"/>
        <pc:sldMkLst>
          <pc:docMk/>
          <pc:sldMk cId="1974300598" sldId="358"/>
        </pc:sldMkLst>
        <pc:picChg chg="add mod">
          <ac:chgData name="Paul Redmond" userId="fb39b086-349c-4310-a424-5605272892f0" providerId="ADAL" clId="{C4523E74-81C5-439F-B363-F401099094E1}" dt="2026-03-24T14:14:56.153" v="323" actId="1076"/>
          <ac:picMkLst>
            <pc:docMk/>
            <pc:sldMk cId="1974300598" sldId="358"/>
            <ac:picMk id="4" creationId="{8209FBC8-2DE4-ED3D-1E11-103C506FB6C2}"/>
          </ac:picMkLst>
        </pc:picChg>
      </pc:sldChg>
      <pc:sldChg chg="addSp delSp modSp mod">
        <pc:chgData name="Paul Redmond" userId="fb39b086-349c-4310-a424-5605272892f0" providerId="ADAL" clId="{C4523E74-81C5-439F-B363-F401099094E1}" dt="2026-03-24T15:56:26.414" v="589" actId="14100"/>
        <pc:sldMkLst>
          <pc:docMk/>
          <pc:sldMk cId="1142344327" sldId="360"/>
        </pc:sldMkLst>
        <pc:spChg chg="mod">
          <ac:chgData name="Paul Redmond" userId="fb39b086-349c-4310-a424-5605272892f0" providerId="ADAL" clId="{C4523E74-81C5-439F-B363-F401099094E1}" dt="2026-03-24T15:53:19.909" v="586" actId="20577"/>
          <ac:spMkLst>
            <pc:docMk/>
            <pc:sldMk cId="1142344327" sldId="360"/>
            <ac:spMk id="30723" creationId="{F126674F-C563-4A22-A64A-6EFBE9A5ED3F}"/>
          </ac:spMkLst>
        </pc:spChg>
        <pc:picChg chg="add mod">
          <ac:chgData name="Paul Redmond" userId="fb39b086-349c-4310-a424-5605272892f0" providerId="ADAL" clId="{C4523E74-81C5-439F-B363-F401099094E1}" dt="2026-03-24T15:56:26.414" v="589" actId="14100"/>
          <ac:picMkLst>
            <pc:docMk/>
            <pc:sldMk cId="1142344327" sldId="360"/>
            <ac:picMk id="3" creationId="{391ABADA-A50B-D28A-72AB-C611562CC0E2}"/>
          </ac:picMkLst>
        </pc:picChg>
      </pc:sldChg>
      <pc:sldChg chg="modSp mod">
        <pc:chgData name="Paul Redmond" userId="fb39b086-349c-4310-a424-5605272892f0" providerId="ADAL" clId="{C4523E74-81C5-439F-B363-F401099094E1}" dt="2026-03-24T16:18:11.566" v="641" actId="20577"/>
        <pc:sldMkLst>
          <pc:docMk/>
          <pc:sldMk cId="3430949603" sldId="372"/>
        </pc:sldMkLst>
        <pc:spChg chg="mod">
          <ac:chgData name="Paul Redmond" userId="fb39b086-349c-4310-a424-5605272892f0" providerId="ADAL" clId="{C4523E74-81C5-439F-B363-F401099094E1}" dt="2026-03-24T16:18:11.566" v="641" actId="20577"/>
          <ac:spMkLst>
            <pc:docMk/>
            <pc:sldMk cId="3430949603" sldId="372"/>
            <ac:spMk id="30723" creationId="{5C0D9614-D931-95B8-3F3E-482D81BB1C65}"/>
          </ac:spMkLst>
        </pc:spChg>
      </pc:sldChg>
      <pc:sldChg chg="modSp add mod">
        <pc:chgData name="Paul Redmond" userId="fb39b086-349c-4310-a424-5605272892f0" providerId="ADAL" clId="{C4523E74-81C5-439F-B363-F401099094E1}" dt="2026-03-27T09:27:04.739" v="1471" actId="20577"/>
        <pc:sldMkLst>
          <pc:docMk/>
          <pc:sldMk cId="2265260890" sldId="373"/>
        </pc:sldMkLst>
        <pc:spChg chg="mod">
          <ac:chgData name="Paul Redmond" userId="fb39b086-349c-4310-a424-5605272892f0" providerId="ADAL" clId="{C4523E74-81C5-439F-B363-F401099094E1}" dt="2026-03-24T11:28:16.887" v="44" actId="20577"/>
          <ac:spMkLst>
            <pc:docMk/>
            <pc:sldMk cId="2265260890" sldId="373"/>
            <ac:spMk id="30722" creationId="{FCBE7F18-B275-0E9F-2506-229A6BCE2B07}"/>
          </ac:spMkLst>
        </pc:spChg>
        <pc:spChg chg="mod">
          <ac:chgData name="Paul Redmond" userId="fb39b086-349c-4310-a424-5605272892f0" providerId="ADAL" clId="{C4523E74-81C5-439F-B363-F401099094E1}" dt="2026-03-27T09:27:04.739" v="1471" actId="20577"/>
          <ac:spMkLst>
            <pc:docMk/>
            <pc:sldMk cId="2265260890" sldId="373"/>
            <ac:spMk id="30723" creationId="{81434FF9-7D29-1B73-3382-DBE76F219287}"/>
          </ac:spMkLst>
        </pc:spChg>
      </pc:sldChg>
      <pc:sldChg chg="modSp add mod">
        <pc:chgData name="Paul Redmond" userId="fb39b086-349c-4310-a424-5605272892f0" providerId="ADAL" clId="{C4523E74-81C5-439F-B363-F401099094E1}" dt="2026-03-24T11:31:05.811" v="222"/>
        <pc:sldMkLst>
          <pc:docMk/>
          <pc:sldMk cId="1970501244" sldId="374"/>
        </pc:sldMkLst>
        <pc:spChg chg="mod">
          <ac:chgData name="Paul Redmond" userId="fb39b086-349c-4310-a424-5605272892f0" providerId="ADAL" clId="{C4523E74-81C5-439F-B363-F401099094E1}" dt="2026-03-24T11:31:05.811" v="222"/>
          <ac:spMkLst>
            <pc:docMk/>
            <pc:sldMk cId="1970501244" sldId="374"/>
            <ac:spMk id="30723" creationId="{B69FCD4F-2178-A4D7-4740-AAD403CB5B74}"/>
          </ac:spMkLst>
        </pc:spChg>
      </pc:sldChg>
      <pc:sldChg chg="modSp add mod">
        <pc:chgData name="Paul Redmond" userId="fb39b086-349c-4310-a424-5605272892f0" providerId="ADAL" clId="{C4523E74-81C5-439F-B363-F401099094E1}" dt="2026-03-24T11:31:50.418" v="227" actId="20577"/>
        <pc:sldMkLst>
          <pc:docMk/>
          <pc:sldMk cId="103501872" sldId="375"/>
        </pc:sldMkLst>
        <pc:spChg chg="mod">
          <ac:chgData name="Paul Redmond" userId="fb39b086-349c-4310-a424-5605272892f0" providerId="ADAL" clId="{C4523E74-81C5-439F-B363-F401099094E1}" dt="2026-03-24T11:31:50.418" v="227" actId="20577"/>
          <ac:spMkLst>
            <pc:docMk/>
            <pc:sldMk cId="103501872" sldId="375"/>
            <ac:spMk id="30723" creationId="{238DB6A2-809A-1A47-484A-179051331760}"/>
          </ac:spMkLst>
        </pc:spChg>
      </pc:sldChg>
      <pc:sldChg chg="addSp modSp add mod">
        <pc:chgData name="Paul Redmond" userId="fb39b086-349c-4310-a424-5605272892f0" providerId="ADAL" clId="{C4523E74-81C5-439F-B363-F401099094E1}" dt="2026-03-24T14:05:29.371" v="315" actId="1037"/>
        <pc:sldMkLst>
          <pc:docMk/>
          <pc:sldMk cId="1225301336" sldId="376"/>
        </pc:sldMkLst>
        <pc:spChg chg="add mod">
          <ac:chgData name="Paul Redmond" userId="fb39b086-349c-4310-a424-5605272892f0" providerId="ADAL" clId="{C4523E74-81C5-439F-B363-F401099094E1}" dt="2026-03-24T14:05:29.371" v="315" actId="1037"/>
          <ac:spMkLst>
            <pc:docMk/>
            <pc:sldMk cId="1225301336" sldId="376"/>
            <ac:spMk id="2" creationId="{71018AC7-34A9-75AF-F244-9C8EA6D16B04}"/>
          </ac:spMkLst>
        </pc:spChg>
      </pc:sldChg>
      <pc:sldChg chg="addSp delSp modSp add mod">
        <pc:chgData name="Paul Redmond" userId="fb39b086-349c-4310-a424-5605272892f0" providerId="ADAL" clId="{C4523E74-81C5-439F-B363-F401099094E1}" dt="2026-03-24T13:53:27.075" v="299" actId="1035"/>
        <pc:sldMkLst>
          <pc:docMk/>
          <pc:sldMk cId="513847360" sldId="377"/>
        </pc:sldMkLst>
        <pc:spChg chg="mod">
          <ac:chgData name="Paul Redmond" userId="fb39b086-349c-4310-a424-5605272892f0" providerId="ADAL" clId="{C4523E74-81C5-439F-B363-F401099094E1}" dt="2026-03-24T13:53:27.075" v="299" actId="1035"/>
          <ac:spMkLst>
            <pc:docMk/>
            <pc:sldMk cId="513847360" sldId="377"/>
            <ac:spMk id="30723" creationId="{A203FFF6-DE5E-41C6-B2B5-2B1E902964D4}"/>
          </ac:spMkLst>
        </pc:spChg>
      </pc:sldChg>
      <pc:sldChg chg="modSp add mod">
        <pc:chgData name="Paul Redmond" userId="fb39b086-349c-4310-a424-5605272892f0" providerId="ADAL" clId="{C4523E74-81C5-439F-B363-F401099094E1}" dt="2026-03-24T14:21:49.939" v="335" actId="20577"/>
        <pc:sldMkLst>
          <pc:docMk/>
          <pc:sldMk cId="2561398248" sldId="378"/>
        </pc:sldMkLst>
        <pc:graphicFrameChg chg="modGraphic">
          <ac:chgData name="Paul Redmond" userId="fb39b086-349c-4310-a424-5605272892f0" providerId="ADAL" clId="{C4523E74-81C5-439F-B363-F401099094E1}" dt="2026-03-24T14:21:49.939" v="335" actId="20577"/>
          <ac:graphicFrameMkLst>
            <pc:docMk/>
            <pc:sldMk cId="2561398248" sldId="378"/>
            <ac:graphicFrameMk id="3" creationId="{A40D73D0-73A5-EFE4-DE13-1E9D9386B2C1}"/>
          </ac:graphicFrameMkLst>
        </pc:graphicFrameChg>
      </pc:sldChg>
      <pc:sldChg chg="addSp delSp modSp add mod">
        <pc:chgData name="Paul Redmond" userId="fb39b086-349c-4310-a424-5605272892f0" providerId="ADAL" clId="{C4523E74-81C5-439F-B363-F401099094E1}" dt="2026-03-24T14:23:00.685" v="341" actId="1076"/>
        <pc:sldMkLst>
          <pc:docMk/>
          <pc:sldMk cId="2865100823" sldId="379"/>
        </pc:sldMkLst>
        <pc:picChg chg="add mod">
          <ac:chgData name="Paul Redmond" userId="fb39b086-349c-4310-a424-5605272892f0" providerId="ADAL" clId="{C4523E74-81C5-439F-B363-F401099094E1}" dt="2026-03-24T14:23:00.685" v="341" actId="1076"/>
          <ac:picMkLst>
            <pc:docMk/>
            <pc:sldMk cId="2865100823" sldId="379"/>
            <ac:picMk id="3" creationId="{EEDC76BB-56BC-C338-7CFC-9AB1EEC62F8E}"/>
          </ac:picMkLst>
        </pc:picChg>
      </pc:sldChg>
      <pc:sldChg chg="addSp modSp add mod ord">
        <pc:chgData name="Paul Redmond" userId="fb39b086-349c-4310-a424-5605272892f0" providerId="ADAL" clId="{C4523E74-81C5-439F-B363-F401099094E1}" dt="2026-03-24T14:36:50.851" v="570"/>
        <pc:sldMkLst>
          <pc:docMk/>
          <pc:sldMk cId="2572613527" sldId="383"/>
        </pc:sldMkLst>
        <pc:spChg chg="add mod">
          <ac:chgData name="Paul Redmond" userId="fb39b086-349c-4310-a424-5605272892f0" providerId="ADAL" clId="{C4523E74-81C5-439F-B363-F401099094E1}" dt="2026-03-24T14:36:21.651" v="568" actId="113"/>
          <ac:spMkLst>
            <pc:docMk/>
            <pc:sldMk cId="2572613527" sldId="383"/>
            <ac:spMk id="6" creationId="{DD33B8DC-7E51-9274-3F77-DD9EC5029588}"/>
          </ac:spMkLst>
        </pc:spChg>
      </pc:sldChg>
      <pc:sldChg chg="addSp modSp add">
        <pc:chgData name="Paul Redmond" userId="fb39b086-349c-4310-a424-5605272892f0" providerId="ADAL" clId="{C4523E74-81C5-439F-B363-F401099094E1}" dt="2026-03-24T14:38:37.848" v="575"/>
        <pc:sldMkLst>
          <pc:docMk/>
          <pc:sldMk cId="1421035436" sldId="387"/>
        </pc:sldMkLst>
        <pc:spChg chg="add mod">
          <ac:chgData name="Paul Redmond" userId="fb39b086-349c-4310-a424-5605272892f0" providerId="ADAL" clId="{C4523E74-81C5-439F-B363-F401099094E1}" dt="2026-03-24T14:38:29.213" v="574"/>
          <ac:spMkLst>
            <pc:docMk/>
            <pc:sldMk cId="1421035436" sldId="387"/>
            <ac:spMk id="2" creationId="{AF99409B-C434-C44A-9226-38740E29E29F}"/>
          </ac:spMkLst>
        </pc:spChg>
        <pc:spChg chg="add mod">
          <ac:chgData name="Paul Redmond" userId="fb39b086-349c-4310-a424-5605272892f0" providerId="ADAL" clId="{C4523E74-81C5-439F-B363-F401099094E1}" dt="2026-03-24T14:38:37.848" v="575"/>
          <ac:spMkLst>
            <pc:docMk/>
            <pc:sldMk cId="1421035436" sldId="387"/>
            <ac:spMk id="4" creationId="{6C2CA5AF-7E6E-6323-61E2-F331CB523D00}"/>
          </ac:spMkLst>
        </pc:spChg>
      </pc:sldChg>
      <pc:sldChg chg="addSp modSp add mod">
        <pc:chgData name="Paul Redmond" userId="fb39b086-349c-4310-a424-5605272892f0" providerId="ADAL" clId="{C4523E74-81C5-439F-B363-F401099094E1}" dt="2026-03-24T14:39:25.367" v="583" actId="1036"/>
        <pc:sldMkLst>
          <pc:docMk/>
          <pc:sldMk cId="2345039389" sldId="388"/>
        </pc:sldMkLst>
        <pc:spChg chg="add mod">
          <ac:chgData name="Paul Redmond" userId="fb39b086-349c-4310-a424-5605272892f0" providerId="ADAL" clId="{C4523E74-81C5-439F-B363-F401099094E1}" dt="2026-03-24T14:38:50.818" v="576"/>
          <ac:spMkLst>
            <pc:docMk/>
            <pc:sldMk cId="2345039389" sldId="388"/>
            <ac:spMk id="2" creationId="{C417EBF7-9CE3-65BA-4934-725B7B8456FE}"/>
          </ac:spMkLst>
        </pc:spChg>
        <pc:spChg chg="add mod">
          <ac:chgData name="Paul Redmond" userId="fb39b086-349c-4310-a424-5605272892f0" providerId="ADAL" clId="{C4523E74-81C5-439F-B363-F401099094E1}" dt="2026-03-24T14:39:02.958" v="577"/>
          <ac:spMkLst>
            <pc:docMk/>
            <pc:sldMk cId="2345039389" sldId="388"/>
            <ac:spMk id="4" creationId="{3D3B9696-27D3-E681-8E07-7405FFA1AC0D}"/>
          </ac:spMkLst>
        </pc:spChg>
        <pc:spChg chg="add mod">
          <ac:chgData name="Paul Redmond" userId="fb39b086-349c-4310-a424-5605272892f0" providerId="ADAL" clId="{C4523E74-81C5-439F-B363-F401099094E1}" dt="2026-03-24T14:39:25.367" v="583" actId="1036"/>
          <ac:spMkLst>
            <pc:docMk/>
            <pc:sldMk cId="2345039389" sldId="388"/>
            <ac:spMk id="5" creationId="{78C55200-9AF8-FB0C-DE19-B8D9946F2B57}"/>
          </ac:spMkLst>
        </pc:spChg>
        <pc:spChg chg="add mod">
          <ac:chgData name="Paul Redmond" userId="fb39b086-349c-4310-a424-5605272892f0" providerId="ADAL" clId="{C4523E74-81C5-439F-B363-F401099094E1}" dt="2026-03-24T14:39:14.952" v="579"/>
          <ac:spMkLst>
            <pc:docMk/>
            <pc:sldMk cId="2345039389" sldId="388"/>
            <ac:spMk id="6" creationId="{9AC3FE9C-1C1E-E90D-85AC-B31CDFF601EA}"/>
          </ac:spMkLst>
        </pc:spChg>
      </pc:sldChg>
      <pc:sldChg chg="addSp delSp modSp add mod">
        <pc:chgData name="Paul Redmond" userId="fb39b086-349c-4310-a424-5605272892f0" providerId="ADAL" clId="{C4523E74-81C5-439F-B363-F401099094E1}" dt="2026-03-24T15:59:09.042" v="594" actId="14100"/>
        <pc:sldMkLst>
          <pc:docMk/>
          <pc:sldMk cId="628673937" sldId="389"/>
        </pc:sldMkLst>
        <pc:picChg chg="add mod">
          <ac:chgData name="Paul Redmond" userId="fb39b086-349c-4310-a424-5605272892f0" providerId="ADAL" clId="{C4523E74-81C5-439F-B363-F401099094E1}" dt="2026-03-24T15:59:09.042" v="594" actId="14100"/>
          <ac:picMkLst>
            <pc:docMk/>
            <pc:sldMk cId="628673937" sldId="389"/>
            <ac:picMk id="4" creationId="{12FC1D01-D924-138A-3B18-E365BC4257F8}"/>
          </ac:picMkLst>
        </pc:picChg>
      </pc:sldChg>
      <pc:sldChg chg="addSp delSp modSp add mod">
        <pc:chgData name="Paul Redmond" userId="fb39b086-349c-4310-a424-5605272892f0" providerId="ADAL" clId="{C4523E74-81C5-439F-B363-F401099094E1}" dt="2026-03-24T16:12:35.637" v="637" actId="20577"/>
        <pc:sldMkLst>
          <pc:docMk/>
          <pc:sldMk cId="3780786868" sldId="390"/>
        </pc:sldMkLst>
        <pc:spChg chg="mod">
          <ac:chgData name="Paul Redmond" userId="fb39b086-349c-4310-a424-5605272892f0" providerId="ADAL" clId="{C4523E74-81C5-439F-B363-F401099094E1}" dt="2026-03-24T16:12:35.637" v="637" actId="20577"/>
          <ac:spMkLst>
            <pc:docMk/>
            <pc:sldMk cId="3780786868" sldId="390"/>
            <ac:spMk id="7" creationId="{38D8A903-09C8-BC09-9EF5-D55CAD4F77EF}"/>
          </ac:spMkLst>
        </pc:spChg>
        <pc:picChg chg="add mod">
          <ac:chgData name="Paul Redmond" userId="fb39b086-349c-4310-a424-5605272892f0" providerId="ADAL" clId="{C4523E74-81C5-439F-B363-F401099094E1}" dt="2026-03-24T16:11:42.325" v="620" actId="14100"/>
          <ac:picMkLst>
            <pc:docMk/>
            <pc:sldMk cId="3780786868" sldId="390"/>
            <ac:picMk id="4" creationId="{C5E72819-3D03-5FD4-F587-881A63301D49}"/>
          </ac:picMkLst>
        </pc:picChg>
      </pc:sldChg>
      <pc:sldChg chg="modSp add mod">
        <pc:chgData name="Paul Redmond" userId="fb39b086-349c-4310-a424-5605272892f0" providerId="ADAL" clId="{C4523E74-81C5-439F-B363-F401099094E1}" dt="2026-03-24T16:19:41.632" v="666" actId="20577"/>
        <pc:sldMkLst>
          <pc:docMk/>
          <pc:sldMk cId="3290449235" sldId="391"/>
        </pc:sldMkLst>
        <pc:spChg chg="mod">
          <ac:chgData name="Paul Redmond" userId="fb39b086-349c-4310-a424-5605272892f0" providerId="ADAL" clId="{C4523E74-81C5-439F-B363-F401099094E1}" dt="2026-03-24T16:19:41.632" v="666" actId="20577"/>
          <ac:spMkLst>
            <pc:docMk/>
            <pc:sldMk cId="3290449235" sldId="391"/>
            <ac:spMk id="30723" creationId="{0ACC8DCE-7FAD-8D20-0582-9ADBD9747E27}"/>
          </ac:spMkLst>
        </pc:spChg>
      </pc:sldChg>
      <pc:sldChg chg="add">
        <pc:chgData name="Paul Redmond" userId="fb39b086-349c-4310-a424-5605272892f0" providerId="ADAL" clId="{C4523E74-81C5-439F-B363-F401099094E1}" dt="2026-03-24T16:20:09.850" v="667"/>
        <pc:sldMkLst>
          <pc:docMk/>
          <pc:sldMk cId="2092304694" sldId="392"/>
        </pc:sldMkLst>
      </pc:sldChg>
      <pc:sldChg chg="modSp add mod">
        <pc:chgData name="Paul Redmond" userId="fb39b086-349c-4310-a424-5605272892f0" providerId="ADAL" clId="{C4523E74-81C5-439F-B363-F401099094E1}" dt="2026-03-25T11:30:45.133" v="670" actId="20577"/>
        <pc:sldMkLst>
          <pc:docMk/>
          <pc:sldMk cId="3966771285" sldId="393"/>
        </pc:sldMkLst>
        <pc:spChg chg="mod">
          <ac:chgData name="Paul Redmond" userId="fb39b086-349c-4310-a424-5605272892f0" providerId="ADAL" clId="{C4523E74-81C5-439F-B363-F401099094E1}" dt="2026-03-25T11:30:45.133" v="670" actId="20577"/>
          <ac:spMkLst>
            <pc:docMk/>
            <pc:sldMk cId="3966771285" sldId="393"/>
            <ac:spMk id="30723" creationId="{EB1C5E14-4419-4784-8396-212D64AA3288}"/>
          </ac:spMkLst>
        </pc:spChg>
      </pc:sldChg>
      <pc:sldChg chg="modSp add mod">
        <pc:chgData name="Paul Redmond" userId="fb39b086-349c-4310-a424-5605272892f0" providerId="ADAL" clId="{C4523E74-81C5-439F-B363-F401099094E1}" dt="2026-03-25T11:31:37.792" v="709" actId="20577"/>
        <pc:sldMkLst>
          <pc:docMk/>
          <pc:sldMk cId="1076305723" sldId="394"/>
        </pc:sldMkLst>
        <pc:spChg chg="mod">
          <ac:chgData name="Paul Redmond" userId="fb39b086-349c-4310-a424-5605272892f0" providerId="ADAL" clId="{C4523E74-81C5-439F-B363-F401099094E1}" dt="2026-03-25T11:31:37.792" v="709" actId="20577"/>
          <ac:spMkLst>
            <pc:docMk/>
            <pc:sldMk cId="1076305723" sldId="394"/>
            <ac:spMk id="30723" creationId="{EB1C5E14-4419-4784-8396-212D64AA3288}"/>
          </ac:spMkLst>
        </pc:spChg>
      </pc:sldChg>
      <pc:sldChg chg="modSp add mod">
        <pc:chgData name="Paul Redmond" userId="fb39b086-349c-4310-a424-5605272892f0" providerId="ADAL" clId="{C4523E74-81C5-439F-B363-F401099094E1}" dt="2026-03-25T11:31:46.571" v="713" actId="20577"/>
        <pc:sldMkLst>
          <pc:docMk/>
          <pc:sldMk cId="2643914449" sldId="395"/>
        </pc:sldMkLst>
        <pc:spChg chg="mod">
          <ac:chgData name="Paul Redmond" userId="fb39b086-349c-4310-a424-5605272892f0" providerId="ADAL" clId="{C4523E74-81C5-439F-B363-F401099094E1}" dt="2026-03-25T11:31:46.571" v="713" actId="20577"/>
          <ac:spMkLst>
            <pc:docMk/>
            <pc:sldMk cId="2643914449" sldId="395"/>
            <ac:spMk id="30723" creationId="{EB1C5E14-4419-4784-8396-212D64AA3288}"/>
          </ac:spMkLst>
        </pc:spChg>
      </pc:sldChg>
      <pc:sldChg chg="modSp add mod">
        <pc:chgData name="Paul Redmond" userId="fb39b086-349c-4310-a424-5605272892f0" providerId="ADAL" clId="{C4523E74-81C5-439F-B363-F401099094E1}" dt="2026-03-25T11:32:03.628" v="715" actId="20577"/>
        <pc:sldMkLst>
          <pc:docMk/>
          <pc:sldMk cId="31969950" sldId="396"/>
        </pc:sldMkLst>
        <pc:spChg chg="mod">
          <ac:chgData name="Paul Redmond" userId="fb39b086-349c-4310-a424-5605272892f0" providerId="ADAL" clId="{C4523E74-81C5-439F-B363-F401099094E1}" dt="2026-03-25T11:32:03.628" v="715" actId="20577"/>
          <ac:spMkLst>
            <pc:docMk/>
            <pc:sldMk cId="31969950" sldId="396"/>
            <ac:spMk id="30723" creationId="{EB1C5E14-4419-4784-8396-212D64AA3288}"/>
          </ac:spMkLst>
        </pc:spChg>
      </pc:sldChg>
      <pc:sldChg chg="modSp add mod">
        <pc:chgData name="Paul Redmond" userId="fb39b086-349c-4310-a424-5605272892f0" providerId="ADAL" clId="{C4523E74-81C5-439F-B363-F401099094E1}" dt="2026-03-25T11:32:33.232" v="723" actId="20577"/>
        <pc:sldMkLst>
          <pc:docMk/>
          <pc:sldMk cId="3857826351" sldId="397"/>
        </pc:sldMkLst>
        <pc:spChg chg="mod">
          <ac:chgData name="Paul Redmond" userId="fb39b086-349c-4310-a424-5605272892f0" providerId="ADAL" clId="{C4523E74-81C5-439F-B363-F401099094E1}" dt="2026-03-25T11:32:33.232" v="723" actId="20577"/>
          <ac:spMkLst>
            <pc:docMk/>
            <pc:sldMk cId="3857826351" sldId="397"/>
            <ac:spMk id="30723" creationId="{EB1C5E14-4419-4784-8396-212D64AA3288}"/>
          </ac:spMkLst>
        </pc:spChg>
      </pc:sldChg>
      <pc:sldChg chg="add">
        <pc:chgData name="Paul Redmond" userId="fb39b086-349c-4310-a424-5605272892f0" providerId="ADAL" clId="{C4523E74-81C5-439F-B363-F401099094E1}" dt="2026-03-25T11:35:51.644" v="726"/>
        <pc:sldMkLst>
          <pc:docMk/>
          <pc:sldMk cId="2430975929" sldId="398"/>
        </pc:sldMkLst>
      </pc:sldChg>
      <pc:sldChg chg="add">
        <pc:chgData name="Paul Redmond" userId="fb39b086-349c-4310-a424-5605272892f0" providerId="ADAL" clId="{C4523E74-81C5-439F-B363-F401099094E1}" dt="2026-03-25T11:36:03.360" v="727"/>
        <pc:sldMkLst>
          <pc:docMk/>
          <pc:sldMk cId="4091311407" sldId="399"/>
        </pc:sldMkLst>
      </pc:sldChg>
      <pc:sldChg chg="add">
        <pc:chgData name="Paul Redmond" userId="fb39b086-349c-4310-a424-5605272892f0" providerId="ADAL" clId="{C4523E74-81C5-439F-B363-F401099094E1}" dt="2026-03-25T11:36:03.360" v="727"/>
        <pc:sldMkLst>
          <pc:docMk/>
          <pc:sldMk cId="3038158377" sldId="400"/>
        </pc:sldMkLst>
      </pc:sldChg>
      <pc:sldChg chg="add">
        <pc:chgData name="Paul Redmond" userId="fb39b086-349c-4310-a424-5605272892f0" providerId="ADAL" clId="{C4523E74-81C5-439F-B363-F401099094E1}" dt="2026-03-25T11:36:03.360" v="727"/>
        <pc:sldMkLst>
          <pc:docMk/>
          <pc:sldMk cId="927212580" sldId="401"/>
        </pc:sldMkLst>
      </pc:sldChg>
      <pc:sldChg chg="modSp add mod">
        <pc:chgData name="Paul Redmond" userId="fb39b086-349c-4310-a424-5605272892f0" providerId="ADAL" clId="{C4523E74-81C5-439F-B363-F401099094E1}" dt="2026-03-25T11:37:17.299" v="758" actId="20577"/>
        <pc:sldMkLst>
          <pc:docMk/>
          <pc:sldMk cId="581291639" sldId="402"/>
        </pc:sldMkLst>
        <pc:spChg chg="mod">
          <ac:chgData name="Paul Redmond" userId="fb39b086-349c-4310-a424-5605272892f0" providerId="ADAL" clId="{C4523E74-81C5-439F-B363-F401099094E1}" dt="2026-03-25T11:37:17.299" v="758" actId="20577"/>
          <ac:spMkLst>
            <pc:docMk/>
            <pc:sldMk cId="581291639" sldId="402"/>
            <ac:spMk id="30723" creationId="{9C6B5504-E76B-D0C4-D3C0-C6095C10FF64}"/>
          </ac:spMkLst>
        </pc:spChg>
      </pc:sldChg>
      <pc:sldChg chg="add">
        <pc:chgData name="Paul Redmond" userId="fb39b086-349c-4310-a424-5605272892f0" providerId="ADAL" clId="{C4523E74-81C5-439F-B363-F401099094E1}" dt="2026-03-25T13:36:29.596" v="759"/>
        <pc:sldMkLst>
          <pc:docMk/>
          <pc:sldMk cId="2039354647" sldId="434"/>
        </pc:sldMkLst>
      </pc:sldChg>
      <pc:sldChg chg="add">
        <pc:chgData name="Paul Redmond" userId="fb39b086-349c-4310-a424-5605272892f0" providerId="ADAL" clId="{C4523E74-81C5-439F-B363-F401099094E1}" dt="2026-03-25T13:36:29.596" v="759"/>
        <pc:sldMkLst>
          <pc:docMk/>
          <pc:sldMk cId="4194532010" sldId="436"/>
        </pc:sldMkLst>
      </pc:sldChg>
      <pc:sldChg chg="add">
        <pc:chgData name="Paul Redmond" userId="fb39b086-349c-4310-a424-5605272892f0" providerId="ADAL" clId="{C4523E74-81C5-439F-B363-F401099094E1}" dt="2026-03-25T13:36:29.596" v="759"/>
        <pc:sldMkLst>
          <pc:docMk/>
          <pc:sldMk cId="2968869105" sldId="439"/>
        </pc:sldMkLst>
      </pc:sldChg>
      <pc:sldChg chg="add">
        <pc:chgData name="Paul Redmond" userId="fb39b086-349c-4310-a424-5605272892f0" providerId="ADAL" clId="{C4523E74-81C5-439F-B363-F401099094E1}" dt="2026-03-25T13:36:29.596" v="759"/>
        <pc:sldMkLst>
          <pc:docMk/>
          <pc:sldMk cId="649300348" sldId="440"/>
        </pc:sldMkLst>
      </pc:sldChg>
      <pc:sldChg chg="add">
        <pc:chgData name="Paul Redmond" userId="fb39b086-349c-4310-a424-5605272892f0" providerId="ADAL" clId="{C4523E74-81C5-439F-B363-F401099094E1}" dt="2026-03-25T13:36:29.596" v="759"/>
        <pc:sldMkLst>
          <pc:docMk/>
          <pc:sldMk cId="3921784085" sldId="441"/>
        </pc:sldMkLst>
      </pc:sldChg>
      <pc:sldChg chg="modSp add mod">
        <pc:chgData name="Paul Redmond" userId="fb39b086-349c-4310-a424-5605272892f0" providerId="ADAL" clId="{C4523E74-81C5-439F-B363-F401099094E1}" dt="2026-03-25T14:03:21.376" v="1468" actId="20577"/>
        <pc:sldMkLst>
          <pc:docMk/>
          <pc:sldMk cId="1827387794" sldId="442"/>
        </pc:sldMkLst>
        <pc:spChg chg="mod">
          <ac:chgData name="Paul Redmond" userId="fb39b086-349c-4310-a424-5605272892f0" providerId="ADAL" clId="{C4523E74-81C5-439F-B363-F401099094E1}" dt="2026-03-25T14:03:21.376" v="1468" actId="20577"/>
          <ac:spMkLst>
            <pc:docMk/>
            <pc:sldMk cId="1827387794" sldId="442"/>
            <ac:spMk id="30723" creationId="{EB1C5E14-4419-4784-8396-212D64AA3288}"/>
          </ac:spMkLst>
        </pc:spChg>
      </pc:sldChg>
      <pc:sldChg chg="add">
        <pc:chgData name="Paul Redmond" userId="fb39b086-349c-4310-a424-5605272892f0" providerId="ADAL" clId="{C4523E74-81C5-439F-B363-F401099094E1}" dt="2026-03-25T13:36:29.596" v="759"/>
        <pc:sldMkLst>
          <pc:docMk/>
          <pc:sldMk cId="3992014466" sldId="481"/>
        </pc:sldMkLst>
      </pc:sldChg>
      <pc:sldChg chg="add">
        <pc:chgData name="Paul Redmond" userId="fb39b086-349c-4310-a424-5605272892f0" providerId="ADAL" clId="{C4523E74-81C5-439F-B363-F401099094E1}" dt="2026-03-25T13:36:29.596" v="759"/>
        <pc:sldMkLst>
          <pc:docMk/>
          <pc:sldMk cId="3983536039" sldId="488"/>
        </pc:sldMkLst>
      </pc:sldChg>
      <pc:sldChg chg="add">
        <pc:chgData name="Paul Redmond" userId="fb39b086-349c-4310-a424-5605272892f0" providerId="ADAL" clId="{C4523E74-81C5-439F-B363-F401099094E1}" dt="2026-03-25T13:36:29.596" v="759"/>
        <pc:sldMkLst>
          <pc:docMk/>
          <pc:sldMk cId="645587932" sldId="489"/>
        </pc:sldMkLst>
      </pc:sldChg>
      <pc:sldChg chg="add">
        <pc:chgData name="Paul Redmond" userId="fb39b086-349c-4310-a424-5605272892f0" providerId="ADAL" clId="{C4523E74-81C5-439F-B363-F401099094E1}" dt="2026-03-25T13:36:29.596" v="759"/>
        <pc:sldMkLst>
          <pc:docMk/>
          <pc:sldMk cId="3015395002" sldId="490"/>
        </pc:sldMkLst>
      </pc:sldChg>
      <pc:sldChg chg="modSp add mod">
        <pc:chgData name="Paul Redmond" userId="fb39b086-349c-4310-a424-5605272892f0" providerId="ADAL" clId="{C4523E74-81C5-439F-B363-F401099094E1}" dt="2026-03-25T13:46:33.724" v="921" actId="20577"/>
        <pc:sldMkLst>
          <pc:docMk/>
          <pc:sldMk cId="592427391" sldId="492"/>
        </pc:sldMkLst>
        <pc:spChg chg="mod">
          <ac:chgData name="Paul Redmond" userId="fb39b086-349c-4310-a424-5605272892f0" providerId="ADAL" clId="{C4523E74-81C5-439F-B363-F401099094E1}" dt="2026-03-25T13:46:33.724" v="921" actId="20577"/>
          <ac:spMkLst>
            <pc:docMk/>
            <pc:sldMk cId="592427391" sldId="492"/>
            <ac:spMk id="30723" creationId="{D73269B1-AE48-70D9-492E-57D9CB86FD70}"/>
          </ac:spMkLst>
        </pc:spChg>
      </pc:sldChg>
      <pc:sldChg chg="modSp add mod">
        <pc:chgData name="Paul Redmond" userId="fb39b086-349c-4310-a424-5605272892f0" providerId="ADAL" clId="{C4523E74-81C5-439F-B363-F401099094E1}" dt="2026-03-25T13:52:52.481" v="1033" actId="20577"/>
        <pc:sldMkLst>
          <pc:docMk/>
          <pc:sldMk cId="1564619292" sldId="493"/>
        </pc:sldMkLst>
        <pc:spChg chg="mod">
          <ac:chgData name="Paul Redmond" userId="fb39b086-349c-4310-a424-5605272892f0" providerId="ADAL" clId="{C4523E74-81C5-439F-B363-F401099094E1}" dt="2026-03-25T13:52:52.481" v="1033" actId="20577"/>
          <ac:spMkLst>
            <pc:docMk/>
            <pc:sldMk cId="1564619292" sldId="493"/>
            <ac:spMk id="30723" creationId="{12F6579B-25DB-D5EA-AAA0-A17B8B2B3313}"/>
          </ac:spMkLst>
        </pc:spChg>
        <pc:graphicFrameChg chg="mod modGraphic">
          <ac:chgData name="Paul Redmond" userId="fb39b086-349c-4310-a424-5605272892f0" providerId="ADAL" clId="{C4523E74-81C5-439F-B363-F401099094E1}" dt="2026-03-25T13:52:24.351" v="1032" actId="20577"/>
          <ac:graphicFrameMkLst>
            <pc:docMk/>
            <pc:sldMk cId="1564619292" sldId="493"/>
            <ac:graphicFrameMk id="2" creationId="{477E4E26-9BD5-48CF-DBF8-886CF434F878}"/>
          </ac:graphicFrameMkLst>
        </pc:graphicFrameChg>
      </pc:sldChg>
      <pc:sldChg chg="addSp delSp modSp add mod">
        <pc:chgData name="Paul Redmond" userId="fb39b086-349c-4310-a424-5605272892f0" providerId="ADAL" clId="{C4523E74-81C5-439F-B363-F401099094E1}" dt="2026-03-25T14:00:09.481" v="1464" actId="255"/>
        <pc:sldMkLst>
          <pc:docMk/>
          <pc:sldMk cId="1560583296" sldId="494"/>
        </pc:sldMkLst>
        <pc:spChg chg="add mod">
          <ac:chgData name="Paul Redmond" userId="fb39b086-349c-4310-a424-5605272892f0" providerId="ADAL" clId="{C4523E74-81C5-439F-B363-F401099094E1}" dt="2026-03-25T14:00:09.481" v="1464" actId="255"/>
          <ac:spMkLst>
            <pc:docMk/>
            <pc:sldMk cId="1560583296" sldId="494"/>
            <ac:spMk id="8" creationId="{E8518E8C-ACBF-6307-F3AF-EB938F1C4399}"/>
          </ac:spMkLst>
        </pc:spChg>
        <pc:spChg chg="mod">
          <ac:chgData name="Paul Redmond" userId="fb39b086-349c-4310-a424-5605272892f0" providerId="ADAL" clId="{C4523E74-81C5-439F-B363-F401099094E1}" dt="2026-03-25T13:59:08.846" v="1425" actId="20577"/>
          <ac:spMkLst>
            <pc:docMk/>
            <pc:sldMk cId="1560583296" sldId="494"/>
            <ac:spMk id="30723" creationId="{D0B02789-A895-1385-646D-15CBA50BE064}"/>
          </ac:spMkLst>
        </pc:spChg>
        <pc:graphicFrameChg chg="mod modGraphic">
          <ac:chgData name="Paul Redmond" userId="fb39b086-349c-4310-a424-5605272892f0" providerId="ADAL" clId="{C4523E74-81C5-439F-B363-F401099094E1}" dt="2026-03-25T13:58:12.744" v="1275"/>
          <ac:graphicFrameMkLst>
            <pc:docMk/>
            <pc:sldMk cId="1560583296" sldId="494"/>
            <ac:graphicFrameMk id="2" creationId="{68FC95DC-0540-B9F5-DD86-71F0B948F936}"/>
          </ac:graphicFrameMkLst>
        </pc:graphicFrameChg>
        <pc:graphicFrameChg chg="add mod modGraphic">
          <ac:chgData name="Paul Redmond" userId="fb39b086-349c-4310-a424-5605272892f0" providerId="ADAL" clId="{C4523E74-81C5-439F-B363-F401099094E1}" dt="2026-03-25T13:59:53.557" v="1461" actId="1035"/>
          <ac:graphicFrameMkLst>
            <pc:docMk/>
            <pc:sldMk cId="1560583296" sldId="494"/>
            <ac:graphicFrameMk id="6" creationId="{EE31B2BD-4110-BC29-67A0-120F98A0C25E}"/>
          </ac:graphicFrameMkLst>
        </pc:graphicFrameChg>
      </pc:sldChg>
      <pc:sldChg chg="add">
        <pc:chgData name="Paul Redmond" userId="fb39b086-349c-4310-a424-5605272892f0" providerId="ADAL" clId="{C4523E74-81C5-439F-B363-F401099094E1}" dt="2026-03-27T09:26:50.176" v="1470"/>
        <pc:sldMkLst>
          <pc:docMk/>
          <pc:sldMk cId="2858433783" sldId="495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06-02T10:32:56.7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8669 8422 2 0,'-13'-28'24'0,"3"-1"-22"0,-4 6-7 15,0-4-6-15,-5 7 4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2419F6F-3A74-4091-8763-C21FFD1BA08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42A3DDA4-9D20-4C40-BFD9-96D5E3251BB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CE5B9AF7-42CF-454D-8F87-F94883ED3BA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60937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ED20BACF-DE23-4357-89F2-87CA4E5A544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412913BC-A2C1-423A-BE96-A5D33D92F7B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D2F4F2A9-89E5-4DB8-B9B6-211AE07EF8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7910493C-E0E9-4715-82F7-15822BC28D5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9D72E7DD-DE8E-4879-B7C8-28D661C282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AF75030-696B-4710-8EF2-B89E3563ED5E}" type="slidenum">
              <a:rPr lang="en-GB" altLang="en-US" smtClean="0"/>
              <a:pPr>
                <a:spcBef>
                  <a:spcPct val="0"/>
                </a:spcBef>
              </a:pPr>
              <a:t>1</a:t>
            </a:fld>
            <a:endParaRPr lang="en-GB" altLang="en-US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4530F320-D763-4AEF-893F-BC5693221F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65DC85BB-3A3F-4745-A899-EC34DE6A31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910493C-E0E9-4715-82F7-15822BC28D50}" type="slidenum">
              <a:rPr lang="en-GB" altLang="en-US" smtClean="0"/>
              <a:pPr>
                <a:defRPr/>
              </a:pPr>
              <a:t>38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33003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4D3A3DE-73D4-4A86-9607-8C254499BE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FCD10C1-3D30-4E49-8DF1-82FEDB1897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54B11A1-63BD-4DAB-BFF9-3B16C57E65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98568-53B9-4D30-9CED-AC55688C6F0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07890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52C313D-A06E-4AAB-B3ED-E17B8FF329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8AEC2FD-8848-472B-909E-52C291EFAC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583FF15-EA77-43A5-9899-C491065F2C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A1A72F-42B7-41A0-98CD-E63502F21D7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00637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7BE311F-8735-45C8-B7BE-89CD7CC3EF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7B659F-B46E-4D9C-868D-1DDDE13A7F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D7AB915-747F-4500-8D3E-85FDAA431E5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E509F0-5E1C-4976-8304-1AA0E4AFCA1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21518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FDB01F-29EB-4AE3-9602-E538EBDD66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F0560DC-2E73-41A1-BA47-9751D2C6BE9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F67A2D-AE6E-4557-B8BA-639B952A46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2AD632-995F-416E-A4A2-9AF5816743F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34263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DA20F80-0067-4F00-BD76-501D203963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1247E0D-EC97-42D3-BC45-7D47DBE848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8A27D66-F51A-4FAE-BF4D-707EB2257F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72A7EC-D464-4AEE-B476-0FD457991A8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72557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F8C296C-B5C6-4C56-90BB-EF1A9E502C7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F0DD54E-57B5-4346-B8CB-B2A1A4A070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0994203-3C68-4796-A37B-DE1273482F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A32011-C1D6-4783-BE69-5FEA933AD4D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14089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D7A239B-53E2-4564-A81E-4C7F7FFD8C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64D670C-DADC-4B28-8D1E-8A4002A4EA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8C5C973-E8A2-4ACA-BA99-68744F163A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F320ED-BA2B-4051-9671-CF6C671CF0B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92673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98551B-B269-4D93-A6A4-C96D88FBC6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074DC0-4724-4A07-AB4D-4E028882C4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DF987D-C92C-4CF1-B70E-44A22F5802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2E11B4-C6D7-400E-BE9E-D0B27E57C32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80775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9635B4-6342-48E1-B07A-25EA6F68BE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9B3391-BB55-46D1-A306-C0E7131A82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4036C2-2C9C-46FE-9CB6-024691D4BE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7A526-3465-4ED4-B565-5F908CDEA82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84120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476C100-8CC1-4619-BE55-3DC836E75B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0E13415-53DE-4973-8450-FE892939CC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E012721-8E7F-4C0B-8CF0-923C42DA52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5AE92B-204E-406F-8198-6AF6B4AACF0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4979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18D671E-5A12-47B9-9DF5-84AD43091E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8EE5970-B9C0-4562-9A14-07528A0844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D3EA04D-A4C5-4AAB-9252-96C853B1F46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3EF5CE-33C6-4D08-8768-17CE2F0A300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32526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424E145-511A-4864-A229-9EF3B41F41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CB9E1E3-9F00-4EA2-8CA0-430FDAA1AE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BECA178-A1D2-4CBA-B7BE-F65B2281859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D213E58-CF88-4411-AFE9-78297F74F39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49B995E-D0AC-402B-B8B8-E3F9F3ADEBE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C67D2610-18D4-4ED5-B036-3461AC77946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7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0.png"/><Relationship Id="rId2" Type="http://schemas.openxmlformats.org/officeDocument/2006/relationships/image" Target="../media/image61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0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80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C4027CA-1EC6-4833-8621-094BC629541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123728" y="0"/>
            <a:ext cx="7020272" cy="1124744"/>
          </a:xfr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IE" altLang="en-US" dirty="0"/>
              <a:t>Applied Policy Evaluation	</a:t>
            </a:r>
            <a:endParaRPr lang="en-GB" altLang="en-US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7D433D54-AA4E-48B7-903F-1B87E4F4B24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9552" y="1988840"/>
            <a:ext cx="7848600" cy="4680520"/>
          </a:xfrm>
        </p:spPr>
        <p:txBody>
          <a:bodyPr/>
          <a:lstStyle/>
          <a:p>
            <a:pPr eaLnBrk="1" hangingPunct="1"/>
            <a:endParaRPr lang="en-IE" altLang="en-US" dirty="0"/>
          </a:p>
          <a:p>
            <a:pPr eaLnBrk="1" hangingPunct="1"/>
            <a:r>
              <a:rPr lang="en-IE" altLang="en-US" dirty="0"/>
              <a:t>Dr Paul Redmond</a:t>
            </a:r>
          </a:p>
          <a:p>
            <a:pPr eaLnBrk="1" hangingPunct="1"/>
            <a:r>
              <a:rPr lang="en-IE" altLang="en-US" dirty="0"/>
              <a:t>Economic and Social Research Institute &amp; Trinity College Dublin</a:t>
            </a:r>
          </a:p>
          <a:p>
            <a:pPr eaLnBrk="1" hangingPunct="1"/>
            <a:endParaRPr lang="en-IE" altLang="en-US" sz="2500" dirty="0"/>
          </a:p>
          <a:p>
            <a:pPr eaLnBrk="1" hangingPunct="1"/>
            <a:r>
              <a:rPr lang="en-IE" altLang="en-US" sz="2500" dirty="0"/>
              <a:t>MSc in Economic Policy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DF23D5-D290-448A-A691-740AD6F9FF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680"/>
            <a:ext cx="2366817" cy="12744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07EF17A5-82C2-4F0D-8EAD-8AABBDE32C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Causal Analysis</a:t>
            </a:r>
          </a:p>
        </p:txBody>
      </p:sp>
      <p:sp>
        <p:nvSpPr>
          <p:cNvPr id="28675" name="Content Placeholder 2">
            <a:extLst>
              <a:ext uri="{FF2B5EF4-FFF2-40B4-BE49-F238E27FC236}">
                <a16:creationId xmlns:a16="http://schemas.microsoft.com/office/drawing/2014/main" id="{B22F02AB-7198-4A10-B0D6-DE4B8FF451D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950" y="1341438"/>
            <a:ext cx="8785225" cy="5183187"/>
          </a:xfrm>
        </p:spPr>
        <p:txBody>
          <a:bodyPr/>
          <a:lstStyle/>
          <a:p>
            <a:r>
              <a:rPr lang="en-IE" altLang="en-US" sz="2800" dirty="0"/>
              <a:t>We are interested in the </a:t>
            </a:r>
            <a:r>
              <a:rPr lang="en-IE" altLang="en-US" sz="2800" b="1" i="1" dirty="0"/>
              <a:t>causal</a:t>
            </a:r>
            <a:r>
              <a:rPr lang="en-IE" altLang="en-US" sz="2800" i="1" dirty="0"/>
              <a:t> </a:t>
            </a:r>
            <a:r>
              <a:rPr lang="en-IE" altLang="en-US" sz="2800" dirty="0"/>
              <a:t>effect of policy X on some outcome Y</a:t>
            </a:r>
          </a:p>
          <a:p>
            <a:endParaRPr lang="en-IE" altLang="en-US" dirty="0"/>
          </a:p>
          <a:p>
            <a:r>
              <a:rPr lang="en-IE" altLang="en-US" sz="2800" dirty="0"/>
              <a:t>There are very useful estimators available to us (provided we have the data!) </a:t>
            </a:r>
          </a:p>
          <a:p>
            <a:endParaRPr lang="en-IE" altLang="en-US" sz="2800" dirty="0"/>
          </a:p>
          <a:p>
            <a:r>
              <a:rPr lang="en-IE" altLang="en-US" sz="2800" dirty="0"/>
              <a:t>We will focus on</a:t>
            </a:r>
          </a:p>
          <a:p>
            <a:pPr lvl="1"/>
            <a:r>
              <a:rPr lang="en-IE" altLang="en-US" sz="2400" dirty="0"/>
              <a:t>Difference-in-differences</a:t>
            </a:r>
          </a:p>
          <a:p>
            <a:pPr lvl="1"/>
            <a:r>
              <a:rPr lang="en-IE" altLang="en-US" sz="2400" dirty="0"/>
              <a:t>Regression discontinuity</a:t>
            </a:r>
          </a:p>
          <a:p>
            <a:pPr lvl="1"/>
            <a:r>
              <a:rPr lang="en-IE" altLang="en-US" sz="2400" dirty="0"/>
              <a:t>Instrumental variables</a:t>
            </a:r>
          </a:p>
          <a:p>
            <a:pPr lvl="1"/>
            <a:r>
              <a:rPr lang="en-IE" altLang="en-US" sz="2400" dirty="0"/>
              <a:t>Matching</a:t>
            </a:r>
          </a:p>
          <a:p>
            <a:endParaRPr lang="en-IE" altLang="en-US" sz="2800" dirty="0"/>
          </a:p>
          <a:p>
            <a:pPr lvl="1"/>
            <a:endParaRPr lang="en-IE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DDD295DA-7761-4C0C-BD94-7758563E7F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Causal Analysis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EB1C5E14-4419-4784-8396-212D64AA32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950" y="1341438"/>
            <a:ext cx="8785225" cy="5183187"/>
          </a:xfrm>
        </p:spPr>
        <p:txBody>
          <a:bodyPr/>
          <a:lstStyle/>
          <a:p>
            <a:r>
              <a:rPr lang="en-IE" altLang="en-US" sz="2800" dirty="0"/>
              <a:t>Our aim</a:t>
            </a:r>
            <a:endParaRPr lang="en-IE" altLang="en-US" sz="2400" dirty="0"/>
          </a:p>
          <a:p>
            <a:pPr lvl="1"/>
            <a:r>
              <a:rPr lang="en-IE" altLang="en-US" sz="2400" dirty="0"/>
              <a:t>Gain an intuitive understanding of the estimator</a:t>
            </a:r>
          </a:p>
          <a:p>
            <a:pPr lvl="1"/>
            <a:endParaRPr lang="en-IE" altLang="en-US" sz="2400" dirty="0"/>
          </a:p>
          <a:p>
            <a:r>
              <a:rPr lang="en-IE" altLang="en-US" sz="2800" dirty="0"/>
              <a:t>Show how the estimator is used in applied policy evaluation</a:t>
            </a:r>
          </a:p>
          <a:p>
            <a:endParaRPr lang="en-IE" altLang="en-US" sz="2800" dirty="0"/>
          </a:p>
          <a:p>
            <a:r>
              <a:rPr lang="en-IE" altLang="en-US" sz="2800" dirty="0"/>
              <a:t>The literature on these techniques is very large and constantly evolving</a:t>
            </a:r>
          </a:p>
          <a:p>
            <a:pPr lvl="1"/>
            <a:r>
              <a:rPr lang="en-IE" altLang="en-US" sz="2400" dirty="0"/>
              <a:t>What you learn here should allow you to dive deeper into the literature to examine recent innovations and more sophisticated techniques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C26AE4EE-6240-4EEC-9709-2F93DEE265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Applied Causal Analysis</a:t>
            </a:r>
          </a:p>
        </p:txBody>
      </p:sp>
      <p:sp>
        <p:nvSpPr>
          <p:cNvPr id="29699" name="Content Placeholder 2">
            <a:extLst>
              <a:ext uri="{FF2B5EF4-FFF2-40B4-BE49-F238E27FC236}">
                <a16:creationId xmlns:a16="http://schemas.microsoft.com/office/drawing/2014/main" id="{7E97FC0C-D300-4D94-87FE-8F39D2038EB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950" y="1341438"/>
            <a:ext cx="8785225" cy="5183187"/>
          </a:xfrm>
        </p:spPr>
        <p:txBody>
          <a:bodyPr/>
          <a:lstStyle/>
          <a:p>
            <a:r>
              <a:rPr lang="en-IE" altLang="en-US" sz="2800" dirty="0"/>
              <a:t>Useful books</a:t>
            </a:r>
          </a:p>
        </p:txBody>
      </p:sp>
      <p:pic>
        <p:nvPicPr>
          <p:cNvPr id="29700" name="Picture 4">
            <a:extLst>
              <a:ext uri="{FF2B5EF4-FFF2-40B4-BE49-F238E27FC236}">
                <a16:creationId xmlns:a16="http://schemas.microsoft.com/office/drawing/2014/main" id="{77F35BD2-71A5-446A-A6E8-578766D500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76475"/>
            <a:ext cx="1786443" cy="2376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6">
            <a:extLst>
              <a:ext uri="{FF2B5EF4-FFF2-40B4-BE49-F238E27FC236}">
                <a16:creationId xmlns:a16="http://schemas.microsoft.com/office/drawing/2014/main" id="{DD471D9D-51B6-4E42-ADE0-F40AD3E75D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214902"/>
            <a:ext cx="1741979" cy="2510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Picture 8">
            <a:extLst>
              <a:ext uri="{FF2B5EF4-FFF2-40B4-BE49-F238E27FC236}">
                <a16:creationId xmlns:a16="http://schemas.microsoft.com/office/drawing/2014/main" id="{155298BB-6E51-490B-B176-A8DDFEDD3C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204864"/>
            <a:ext cx="2017295" cy="2510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5EC74D1-08C8-BA32-11AC-9387566EB4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6907" y="2204864"/>
            <a:ext cx="1783526" cy="249949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F51B84-D444-5721-0B97-9F7E823CF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FCBE7F18-B275-0E9F-2506-229A6BCE2B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Why do we need these techniques?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723" name="Content Placeholder 2">
                <a:extLst>
                  <a:ext uri="{FF2B5EF4-FFF2-40B4-BE49-F238E27FC236}">
                    <a16:creationId xmlns:a16="http://schemas.microsoft.com/office/drawing/2014/main" id="{81434FF9-7D29-1B73-3382-DBE76F219287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107950" y="1341438"/>
                <a:ext cx="8785225" cy="5183187"/>
              </a:xfrm>
            </p:spPr>
            <p:txBody>
              <a:bodyPr/>
              <a:lstStyle/>
              <a:p>
                <a:r>
                  <a:rPr lang="en-IE" altLang="en-US" sz="2400" dirty="0"/>
                  <a:t>Example: suppose we are interested in estimating the causal effect of education on earnings</a:t>
                </a:r>
              </a:p>
              <a:p>
                <a:endParaRPr lang="en-IE" altLang="en-US" sz="2400" dirty="0"/>
              </a:p>
              <a:p>
                <a:r>
                  <a:rPr lang="en-IE" altLang="en-US" sz="2400" dirty="0"/>
                  <a:t>The true model (that we would like to estimate) is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IE" alt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E" altLang="en-US" sz="24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IE" alt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IE" alt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IE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IE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IE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sSub>
                      <m:sSubPr>
                        <m:ctrlP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IE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IE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IE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IE" altLang="en-US" sz="2400" dirty="0">
                    <a:ea typeface="Cambria Math" panose="02040503050406030204" pitchFamily="18" charset="0"/>
                  </a:rPr>
                  <a:t>		(1)</a:t>
                </a:r>
              </a:p>
              <a:p>
                <a:pPr marL="0" indent="0">
                  <a:buNone/>
                </a:pPr>
                <a:endParaRPr lang="en-IE" altLang="en-US" sz="2400" dirty="0"/>
              </a:p>
              <a:p>
                <a:endParaRPr lang="en-IE" altLang="en-US" sz="2400" dirty="0"/>
              </a:p>
            </p:txBody>
          </p:sp>
        </mc:Choice>
        <mc:Fallback>
          <p:sp>
            <p:nvSpPr>
              <p:cNvPr id="30723" name="Content Placeholder 2">
                <a:extLst>
                  <a:ext uri="{FF2B5EF4-FFF2-40B4-BE49-F238E27FC236}">
                    <a16:creationId xmlns:a16="http://schemas.microsoft.com/office/drawing/2014/main" id="{81434FF9-7D29-1B73-3382-DBE76F2192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950" y="1341438"/>
                <a:ext cx="8785225" cy="5183187"/>
              </a:xfrm>
              <a:blipFill>
                <a:blip r:embed="rId2"/>
                <a:stretch>
                  <a:fillRect l="-972" t="-824" r="-1388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5260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C2BF13-528E-C0F0-C8D7-CCB6D6915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96E028A3-8407-4D04-AC9A-63FAD975EE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Why do we need these techniques?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23" name="Content Placeholder 2">
                <a:extLst>
                  <a:ext uri="{FF2B5EF4-FFF2-40B4-BE49-F238E27FC236}">
                    <a16:creationId xmlns:a16="http://schemas.microsoft.com/office/drawing/2014/main" id="{4CBDEE5F-1983-6D31-AE55-4DA7382A3439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107950" y="1341438"/>
                <a:ext cx="8785225" cy="5183187"/>
              </a:xfrm>
            </p:spPr>
            <p:txBody>
              <a:bodyPr/>
              <a:lstStyle/>
              <a:p>
                <a:r>
                  <a:rPr lang="en-IE" altLang="en-US" sz="2400" dirty="0"/>
                  <a:t>Example: suppose we are interested in estimating the causal effect of education on earnings</a:t>
                </a:r>
              </a:p>
              <a:p>
                <a:endParaRPr lang="en-IE" altLang="en-US" sz="2400" dirty="0"/>
              </a:p>
              <a:p>
                <a:r>
                  <a:rPr lang="en-IE" altLang="en-US" sz="2400" dirty="0"/>
                  <a:t>The true model (that we would like to estimate) is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IE" alt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E" altLang="en-US" sz="24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IE" alt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IE" alt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IE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IE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IE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sSub>
                      <m:sSubPr>
                        <m:ctrlP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IE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IE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IE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IE" altLang="en-US" sz="2400" dirty="0">
                    <a:ea typeface="Cambria Math" panose="02040503050406030204" pitchFamily="18" charset="0"/>
                  </a:rPr>
                  <a:t>		(1)</a:t>
                </a:r>
              </a:p>
              <a:p>
                <a:pPr marL="0" indent="0">
                  <a:buNone/>
                </a:pPr>
                <a:endParaRPr lang="en-IE" altLang="en-US" sz="2400" dirty="0"/>
              </a:p>
              <a:p>
                <a:r>
                  <a:rPr lang="en-IE" altLang="en-US" sz="2400" dirty="0"/>
                  <a:t>We have data on earnings (Y) and schooling (S), but…ability (A) is unobserved (or unobservable)</a:t>
                </a:r>
              </a:p>
              <a:p>
                <a:endParaRPr lang="en-IE" altLang="en-US" sz="2400" dirty="0"/>
              </a:p>
            </p:txBody>
          </p:sp>
        </mc:Choice>
        <mc:Fallback xmlns="">
          <p:sp>
            <p:nvSpPr>
              <p:cNvPr id="30723" name="Content Placeholder 2">
                <a:extLst>
                  <a:ext uri="{FF2B5EF4-FFF2-40B4-BE49-F238E27FC236}">
                    <a16:creationId xmlns:a16="http://schemas.microsoft.com/office/drawing/2014/main" id="{81434FF9-7D29-1B73-3382-DBE76F2192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950" y="1341438"/>
                <a:ext cx="8785225" cy="5183187"/>
              </a:xfrm>
              <a:blipFill>
                <a:blip r:embed="rId2"/>
                <a:stretch>
                  <a:fillRect l="-972" t="-824" r="-1388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8433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4109AF-FAF3-5EF6-75C8-40D0C5BE0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D3C148C8-8463-A9A9-39A3-9BD528DEC8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Why do we need these techniques?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23" name="Content Placeholder 2">
                <a:extLst>
                  <a:ext uri="{FF2B5EF4-FFF2-40B4-BE49-F238E27FC236}">
                    <a16:creationId xmlns:a16="http://schemas.microsoft.com/office/drawing/2014/main" id="{B69FCD4F-2178-A4D7-4740-AAD403CB5B74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107950" y="1341438"/>
                <a:ext cx="8785225" cy="5183187"/>
              </a:xfrm>
            </p:spPr>
            <p:txBody>
              <a:bodyPr/>
              <a:lstStyle/>
              <a:p>
                <a:r>
                  <a:rPr lang="en-IE" altLang="en-US" sz="2400" dirty="0"/>
                  <a:t>We could estimate the following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IE" alt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E" altLang="en-US" sz="24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IE" alt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IE" alt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IE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IE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IE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sSub>
                      <m:sSubPr>
                        <m:ctrlP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IE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IE" altLang="en-US" sz="2400" dirty="0">
                    <a:ea typeface="Cambria Math" panose="02040503050406030204" pitchFamily="18" charset="0"/>
                  </a:rPr>
                  <a:t>		(2)</a:t>
                </a:r>
              </a:p>
              <a:p>
                <a:endParaRPr lang="en-IE" altLang="en-US" sz="2400" dirty="0"/>
              </a:p>
            </p:txBody>
          </p:sp>
        </mc:Choice>
        <mc:Fallback xmlns="">
          <p:sp>
            <p:nvSpPr>
              <p:cNvPr id="30723" name="Content Placeholder 2">
                <a:extLst>
                  <a:ext uri="{FF2B5EF4-FFF2-40B4-BE49-F238E27FC236}">
                    <a16:creationId xmlns:a16="http://schemas.microsoft.com/office/drawing/2014/main" id="{B69FCD4F-2178-A4D7-4740-AAD403CB5B7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950" y="1341438"/>
                <a:ext cx="8785225" cy="5183187"/>
              </a:xfrm>
              <a:blipFill>
                <a:blip r:embed="rId2"/>
                <a:stretch>
                  <a:fillRect l="-972" t="-824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05012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C89A41-190B-830A-41ED-394376C95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1AF87D45-03C3-DAEE-36A2-920C5C2F83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Why do we need these techniques?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23" name="Content Placeholder 2">
                <a:extLst>
                  <a:ext uri="{FF2B5EF4-FFF2-40B4-BE49-F238E27FC236}">
                    <a16:creationId xmlns:a16="http://schemas.microsoft.com/office/drawing/2014/main" id="{238DB6A2-809A-1A47-484A-179051331760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107950" y="1341438"/>
                <a:ext cx="8785225" cy="5183187"/>
              </a:xfrm>
            </p:spPr>
            <p:txBody>
              <a:bodyPr/>
              <a:lstStyle/>
              <a:p>
                <a:r>
                  <a:rPr lang="en-IE" altLang="en-US" sz="2400" dirty="0"/>
                  <a:t>We could estimate the following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IE" alt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E" altLang="en-US" sz="24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IE" alt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IE" alt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IE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IE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IE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sSub>
                      <m:sSubPr>
                        <m:ctrlP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IE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IE" altLang="en-US" sz="2400" dirty="0">
                    <a:ea typeface="Cambria Math" panose="02040503050406030204" pitchFamily="18" charset="0"/>
                  </a:rPr>
                  <a:t>		(2)</a:t>
                </a:r>
              </a:p>
              <a:p>
                <a:pPr marL="0" indent="0">
                  <a:buNone/>
                </a:pPr>
                <a:endParaRPr lang="en-IE" altLang="en-US" sz="2400" dirty="0"/>
              </a:p>
              <a:p>
                <a:r>
                  <a:rPr lang="en-IE" altLang="en-US" sz="2400" dirty="0"/>
                  <a:t>But our estimate of </a:t>
                </a:r>
                <a14:m>
                  <m:oMath xmlns:m="http://schemas.openxmlformats.org/officeDocument/2006/math">
                    <m:r>
                      <a:rPr lang="en-IE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IE" altLang="en-US" sz="2400" dirty="0"/>
                  <a:t> would be biased (omitted variable bias)</a:t>
                </a:r>
              </a:p>
              <a:p>
                <a:endParaRPr lang="en-IE" altLang="en-US" sz="2400" dirty="0"/>
              </a:p>
              <a:p>
                <a:pPr algn="ctr"/>
                <a:r>
                  <a:rPr lang="en-IE" altLang="en-US" sz="2400" dirty="0"/>
                  <a:t>Note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acc>
                    <m:r>
                      <a:rPr lang="en-IE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𝐶𝑜𝑣</m:t>
                        </m:r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𝑌𝑆</m:t>
                        </m:r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𝑉𝑎𝑟</m:t>
                        </m:r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IE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IE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IE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IE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f>
                      <m:fPr>
                        <m:ctrlP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𝐶𝑜𝑣</m:t>
                        </m:r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𝐴𝑆</m:t>
                        </m:r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𝑉𝑎𝑟</m:t>
                        </m:r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IE" altLang="en-US" sz="2400" dirty="0"/>
                  <a:t>		(3)</a:t>
                </a:r>
              </a:p>
              <a:p>
                <a:endParaRPr lang="en-IE" altLang="en-US" sz="2400" dirty="0"/>
              </a:p>
              <a:p>
                <a:endParaRPr lang="en-IE" altLang="en-US" sz="2400" dirty="0"/>
              </a:p>
              <a:p>
                <a:endParaRPr lang="en-IE" altLang="en-US" sz="2400" dirty="0"/>
              </a:p>
            </p:txBody>
          </p:sp>
        </mc:Choice>
        <mc:Fallback xmlns="">
          <p:sp>
            <p:nvSpPr>
              <p:cNvPr id="30723" name="Content Placeholder 2">
                <a:extLst>
                  <a:ext uri="{FF2B5EF4-FFF2-40B4-BE49-F238E27FC236}">
                    <a16:creationId xmlns:a16="http://schemas.microsoft.com/office/drawing/2014/main" id="{238DB6A2-809A-1A47-484A-1790513317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950" y="1341438"/>
                <a:ext cx="8785225" cy="5183187"/>
              </a:xfrm>
              <a:blipFill>
                <a:blip r:embed="rId2"/>
                <a:stretch>
                  <a:fillRect l="-972" t="-824" r="-625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3501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5CB19-8C53-CED4-1904-24C93BFCF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49D43453-4F89-2407-045F-4553FD8866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Why do we need these techniques?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23" name="Content Placeholder 2">
                <a:extLst>
                  <a:ext uri="{FF2B5EF4-FFF2-40B4-BE49-F238E27FC236}">
                    <a16:creationId xmlns:a16="http://schemas.microsoft.com/office/drawing/2014/main" id="{4CA6D42C-F214-0812-5477-8EB9AD352277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107950" y="1341438"/>
                <a:ext cx="8785225" cy="5183187"/>
              </a:xfrm>
            </p:spPr>
            <p:txBody>
              <a:bodyPr/>
              <a:lstStyle/>
              <a:p>
                <a:r>
                  <a:rPr lang="en-IE" altLang="en-US" sz="2400" dirty="0"/>
                  <a:t>We could estimate the following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IE" alt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E" altLang="en-US" sz="24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IE" alt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IE" alt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IE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IE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IE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sSub>
                      <m:sSubPr>
                        <m:ctrlP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IE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IE" altLang="en-US" sz="2400" dirty="0">
                    <a:ea typeface="Cambria Math" panose="02040503050406030204" pitchFamily="18" charset="0"/>
                  </a:rPr>
                  <a:t>		(2)</a:t>
                </a:r>
              </a:p>
              <a:p>
                <a:pPr marL="0" indent="0">
                  <a:buNone/>
                </a:pPr>
                <a:endParaRPr lang="en-IE" altLang="en-US" sz="2400" dirty="0"/>
              </a:p>
              <a:p>
                <a:r>
                  <a:rPr lang="en-IE" altLang="en-US" sz="2400" dirty="0"/>
                  <a:t>But our estimate of </a:t>
                </a:r>
                <a14:m>
                  <m:oMath xmlns:m="http://schemas.openxmlformats.org/officeDocument/2006/math">
                    <m:r>
                      <a:rPr lang="en-IE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IE" altLang="en-US" sz="2400" dirty="0"/>
                  <a:t> would be biased (omitted variable bias)</a:t>
                </a:r>
              </a:p>
              <a:p>
                <a:endParaRPr lang="en-IE" altLang="en-US" sz="2400" dirty="0"/>
              </a:p>
              <a:p>
                <a:pPr algn="ctr"/>
                <a:r>
                  <a:rPr lang="en-IE" altLang="en-US" sz="2400" dirty="0"/>
                  <a:t>Note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acc>
                    <m:r>
                      <a:rPr lang="en-IE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𝐶𝑜𝑣</m:t>
                        </m:r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𝑌𝑆</m:t>
                        </m:r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𝑉𝑎𝑟</m:t>
                        </m:r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IE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IE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IE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IE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f>
                      <m:fPr>
                        <m:ctrlP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𝐶𝑜𝑣</m:t>
                        </m:r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𝐴𝑆</m:t>
                        </m:r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𝑉𝑎𝑟</m:t>
                        </m:r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  <m:r>
                          <a:rPr lang="en-IE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IE" altLang="en-US" sz="2400" dirty="0"/>
                  <a:t>		(3)</a:t>
                </a:r>
              </a:p>
              <a:p>
                <a:endParaRPr lang="en-IE" altLang="en-US" sz="2400" dirty="0"/>
              </a:p>
              <a:p>
                <a:r>
                  <a:rPr lang="en-IE" altLang="en-US" sz="2400" dirty="0"/>
                  <a:t>Likely biased upwards. Why?</a:t>
                </a:r>
              </a:p>
              <a:p>
                <a:endParaRPr lang="en-IE" altLang="en-US" sz="2400" dirty="0"/>
              </a:p>
            </p:txBody>
          </p:sp>
        </mc:Choice>
        <mc:Fallback xmlns="">
          <p:sp>
            <p:nvSpPr>
              <p:cNvPr id="30723" name="Content Placeholder 2">
                <a:extLst>
                  <a:ext uri="{FF2B5EF4-FFF2-40B4-BE49-F238E27FC236}">
                    <a16:creationId xmlns:a16="http://schemas.microsoft.com/office/drawing/2014/main" id="{4CA6D42C-F214-0812-5477-8EB9AD35227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950" y="1341438"/>
                <a:ext cx="8785225" cy="5183187"/>
              </a:xfrm>
              <a:blipFill>
                <a:blip r:embed="rId2"/>
                <a:stretch>
                  <a:fillRect l="-972" t="-824" r="-625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Oval 1">
            <a:extLst>
              <a:ext uri="{FF2B5EF4-FFF2-40B4-BE49-F238E27FC236}">
                <a16:creationId xmlns:a16="http://schemas.microsoft.com/office/drawing/2014/main" id="{71018AC7-34A9-75AF-F244-9C8EA6D16B04}"/>
              </a:ext>
            </a:extLst>
          </p:cNvPr>
          <p:cNvSpPr/>
          <p:nvPr/>
        </p:nvSpPr>
        <p:spPr>
          <a:xfrm>
            <a:off x="5004048" y="3356992"/>
            <a:ext cx="1296144" cy="11521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25301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624C8-0961-CE7F-1C44-38EDC8874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A203FFF6-DE5E-41C6-B2B5-2B1E902964D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2492896"/>
            <a:ext cx="9020265" cy="1152128"/>
          </a:xfrm>
        </p:spPr>
        <p:txBody>
          <a:bodyPr/>
          <a:lstStyle/>
          <a:p>
            <a:pPr marL="0" indent="0" algn="ctr">
              <a:buNone/>
            </a:pPr>
            <a:r>
              <a:rPr lang="en-GB" altLang="en-US" sz="5500" dirty="0"/>
              <a:t>Difference in differences</a:t>
            </a:r>
            <a:endParaRPr lang="en-IE" altLang="en-US" sz="5500" dirty="0"/>
          </a:p>
        </p:txBody>
      </p:sp>
    </p:spTree>
    <p:extLst>
      <p:ext uri="{BB962C8B-B14F-4D97-AF65-F5344CB8AC3E}">
        <p14:creationId xmlns:p14="http://schemas.microsoft.com/office/powerpoint/2010/main" val="5138473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DDD295DA-7761-4C0C-BD94-7758563E7F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Difference-in-differences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EB1C5E14-4419-4784-8396-212D64AA32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230" y="1163638"/>
            <a:ext cx="9020265" cy="5289698"/>
          </a:xfrm>
        </p:spPr>
        <p:txBody>
          <a:bodyPr/>
          <a:lstStyle/>
          <a:p>
            <a:pPr marL="0" indent="0">
              <a:buNone/>
            </a:pPr>
            <a:endParaRPr lang="en-IE" altLang="en-US" sz="2300" dirty="0"/>
          </a:p>
          <a:p>
            <a:r>
              <a:rPr lang="en-IE" altLang="en-US" sz="2300" dirty="0"/>
              <a:t>Treatment occurs at some time point, </a:t>
            </a:r>
            <a:r>
              <a:rPr lang="en-IE" altLang="en-US" sz="2300" i="1" dirty="0"/>
              <a:t>t</a:t>
            </a:r>
          </a:p>
          <a:p>
            <a:endParaRPr lang="en-IE" altLang="en-US" sz="2300" i="1" dirty="0"/>
          </a:p>
          <a:p>
            <a:r>
              <a:rPr lang="en-IE" altLang="en-US" sz="2300" dirty="0"/>
              <a:t>Based on identifying a treatment and control group</a:t>
            </a:r>
          </a:p>
          <a:p>
            <a:pPr lvl="1"/>
            <a:r>
              <a:rPr lang="en-IE" altLang="en-US" sz="1900" dirty="0"/>
              <a:t>The treatment group gets the treatment (is impacted by the policy)</a:t>
            </a:r>
          </a:p>
          <a:p>
            <a:pPr lvl="1"/>
            <a:r>
              <a:rPr lang="en-IE" altLang="en-US" sz="1900" dirty="0"/>
              <a:t>The control group is not impacted by the policy</a:t>
            </a:r>
          </a:p>
          <a:p>
            <a:pPr marL="0" indent="0">
              <a:buNone/>
            </a:pPr>
            <a:endParaRPr lang="en-IE" altLang="en-US" sz="2300" dirty="0"/>
          </a:p>
          <a:p>
            <a:r>
              <a:rPr lang="en-IE" altLang="en-US" sz="2300" dirty="0"/>
              <a:t>The </a:t>
            </a:r>
            <a:r>
              <a:rPr lang="en-IE" altLang="en-US" sz="2300" dirty="0" err="1"/>
              <a:t>DiD</a:t>
            </a:r>
            <a:r>
              <a:rPr lang="en-IE" altLang="en-US" sz="2300" dirty="0"/>
              <a:t> estimator takes the change in average outcomes among the treated group (pre- and post-treatment), and subtracts the change in average outcomes among the control group</a:t>
            </a:r>
          </a:p>
          <a:p>
            <a:pPr marL="0" indent="0">
              <a:buNone/>
            </a:pPr>
            <a:endParaRPr lang="en-IE" altLang="en-US" sz="2500" dirty="0"/>
          </a:p>
          <a:p>
            <a:endParaRPr lang="en-IE" altLang="en-US" sz="2500" dirty="0"/>
          </a:p>
        </p:txBody>
      </p:sp>
    </p:spTree>
    <p:extLst>
      <p:ext uri="{BB962C8B-B14F-4D97-AF65-F5344CB8AC3E}">
        <p14:creationId xmlns:p14="http://schemas.microsoft.com/office/powerpoint/2010/main" val="10061689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EB1C5E14-4419-4784-8396-212D64AA32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230" y="836712"/>
            <a:ext cx="9020265" cy="5616624"/>
          </a:xfrm>
        </p:spPr>
        <p:txBody>
          <a:bodyPr/>
          <a:lstStyle/>
          <a:p>
            <a:pPr marL="0" indent="0">
              <a:buNone/>
            </a:pPr>
            <a:endParaRPr lang="en-IE" altLang="en-US" sz="2500" dirty="0"/>
          </a:p>
          <a:p>
            <a:endParaRPr lang="en-IE" altLang="en-US" sz="2500" dirty="0"/>
          </a:p>
          <a:p>
            <a:pPr marL="0" indent="0">
              <a:buNone/>
            </a:pPr>
            <a:endParaRPr lang="en-IE" altLang="en-US" sz="2500" dirty="0"/>
          </a:p>
          <a:p>
            <a:endParaRPr lang="en-IE" altLang="en-US" sz="25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1FCF9E-1DF0-727E-8C81-C95BD4AA2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700808"/>
            <a:ext cx="8040298" cy="482453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4352E95-245E-83EA-92E2-47ED389FCB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48680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Graphical Explanation of </a:t>
            </a:r>
            <a:r>
              <a:rPr lang="en-IE" altLang="en-US" dirty="0" err="1"/>
              <a:t>DiD</a:t>
            </a:r>
            <a:endParaRPr lang="en-IE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99409B-C434-C44A-9226-38740E29E29F}"/>
              </a:ext>
            </a:extLst>
          </p:cNvPr>
          <p:cNvSpPr txBox="1"/>
          <p:nvPr/>
        </p:nvSpPr>
        <p:spPr>
          <a:xfrm>
            <a:off x="6660232" y="1772816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</a:t>
            </a:r>
            <a:endParaRPr lang="en-I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2CA5AF-7E6E-6323-61E2-F331CB523D00}"/>
              </a:ext>
            </a:extLst>
          </p:cNvPr>
          <p:cNvSpPr txBox="1"/>
          <p:nvPr/>
        </p:nvSpPr>
        <p:spPr>
          <a:xfrm>
            <a:off x="1115616" y="3573016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421035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EB1C5E14-4419-4784-8396-212D64AA32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230" y="1163638"/>
            <a:ext cx="9020265" cy="5289698"/>
          </a:xfrm>
        </p:spPr>
        <p:txBody>
          <a:bodyPr/>
          <a:lstStyle/>
          <a:p>
            <a:pPr marL="0" indent="0">
              <a:buNone/>
            </a:pPr>
            <a:endParaRPr lang="en-IE" altLang="en-US" sz="2500" dirty="0"/>
          </a:p>
          <a:p>
            <a:pPr marL="0" indent="0">
              <a:buNone/>
            </a:pPr>
            <a:endParaRPr lang="en-IE" altLang="en-US" sz="2500" dirty="0"/>
          </a:p>
          <a:p>
            <a:endParaRPr lang="en-IE" altLang="en-US" sz="2500" dirty="0"/>
          </a:p>
          <a:p>
            <a:pPr marL="0" indent="0">
              <a:buNone/>
            </a:pPr>
            <a:endParaRPr lang="en-IE" altLang="en-US" sz="2500" dirty="0"/>
          </a:p>
          <a:p>
            <a:endParaRPr lang="en-IE" altLang="en-US" sz="25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9576C0-A84F-B9DD-143F-5522F95F85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700808"/>
            <a:ext cx="8145213" cy="4896544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D83C434-DEE2-9D3C-EB01-9D3C38524D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54868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IE" altLang="en-US" dirty="0"/>
              <a:t>Graphical Explanation of </a:t>
            </a:r>
            <a:r>
              <a:rPr lang="en-IE" altLang="en-US" dirty="0" err="1"/>
              <a:t>DiD</a:t>
            </a:r>
            <a:endParaRPr lang="en-IE" altLang="en-US" kern="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17EBF7-9CE3-65BA-4934-725B7B8456FE}"/>
              </a:ext>
            </a:extLst>
          </p:cNvPr>
          <p:cNvSpPr txBox="1"/>
          <p:nvPr/>
        </p:nvSpPr>
        <p:spPr>
          <a:xfrm>
            <a:off x="6660232" y="3923764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</a:t>
            </a:r>
            <a:endParaRPr lang="en-I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3B9696-27D3-E681-8E07-7405FFA1AC0D}"/>
              </a:ext>
            </a:extLst>
          </p:cNvPr>
          <p:cNvSpPr txBox="1"/>
          <p:nvPr/>
        </p:nvSpPr>
        <p:spPr>
          <a:xfrm>
            <a:off x="1115616" y="4571836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</a:t>
            </a:r>
            <a:endParaRPr lang="en-I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C55200-9AF8-FB0C-DE19-B8D9946F2B57}"/>
              </a:ext>
            </a:extLst>
          </p:cNvPr>
          <p:cNvSpPr txBox="1"/>
          <p:nvPr/>
        </p:nvSpPr>
        <p:spPr>
          <a:xfrm>
            <a:off x="6660232" y="1772816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</a:t>
            </a:r>
            <a:endParaRPr lang="en-I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C3FE9C-1C1E-E90D-85AC-B31CDFF601EA}"/>
              </a:ext>
            </a:extLst>
          </p:cNvPr>
          <p:cNvSpPr txBox="1"/>
          <p:nvPr/>
        </p:nvSpPr>
        <p:spPr>
          <a:xfrm>
            <a:off x="1115616" y="3573016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3450393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EF714-A850-9D43-1F07-1AA5696B9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F6940B50-228E-FEA8-7895-CA46A67BAA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Difference-in-differences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0C5DE82A-EC0B-572C-4E5A-A8629D871F1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230" y="1163638"/>
            <a:ext cx="9020265" cy="5289698"/>
          </a:xfrm>
        </p:spPr>
        <p:txBody>
          <a:bodyPr/>
          <a:lstStyle/>
          <a:p>
            <a:r>
              <a:rPr lang="en-IE" altLang="en-US" sz="2500" dirty="0"/>
              <a:t>A graphical explanation of D-i-D</a:t>
            </a:r>
          </a:p>
          <a:p>
            <a:pPr marL="0" indent="0">
              <a:buNone/>
            </a:pPr>
            <a:endParaRPr lang="en-IE" altLang="en-US" sz="2500" dirty="0"/>
          </a:p>
          <a:p>
            <a:endParaRPr lang="en-IE" altLang="en-US" sz="2500" dirty="0"/>
          </a:p>
          <a:p>
            <a:pPr marL="0" indent="0">
              <a:buNone/>
            </a:pPr>
            <a:endParaRPr lang="en-IE" altLang="en-US" sz="2500" dirty="0"/>
          </a:p>
          <a:p>
            <a:endParaRPr lang="en-IE" altLang="en-US" sz="25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95F37B6-13D7-0A1A-3535-74B54B2095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700808"/>
            <a:ext cx="8145213" cy="489654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C15B754-74F9-85AD-7CB9-F4C7D3DBB156}"/>
              </a:ext>
            </a:extLst>
          </p:cNvPr>
          <p:cNvSpPr txBox="1"/>
          <p:nvPr/>
        </p:nvSpPr>
        <p:spPr>
          <a:xfrm>
            <a:off x="6660232" y="1772816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</a:t>
            </a:r>
            <a:endParaRPr lang="en-IE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E1A5D8-FA36-0A69-A1CB-8671248547B4}"/>
              </a:ext>
            </a:extLst>
          </p:cNvPr>
          <p:cNvSpPr txBox="1"/>
          <p:nvPr/>
        </p:nvSpPr>
        <p:spPr>
          <a:xfrm>
            <a:off x="1115616" y="3573016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  <a:endParaRPr lang="en-I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DC3DA0-44A7-7CF2-F49F-BE264FA8779D}"/>
              </a:ext>
            </a:extLst>
          </p:cNvPr>
          <p:cNvSpPr txBox="1"/>
          <p:nvPr/>
        </p:nvSpPr>
        <p:spPr>
          <a:xfrm>
            <a:off x="6660232" y="3923764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</a:t>
            </a:r>
            <a:endParaRPr lang="en-I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8641A8-5741-2E2E-9027-C0B7F4941029}"/>
              </a:ext>
            </a:extLst>
          </p:cNvPr>
          <p:cNvSpPr txBox="1"/>
          <p:nvPr/>
        </p:nvSpPr>
        <p:spPr>
          <a:xfrm>
            <a:off x="1115616" y="4571836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</a:t>
            </a:r>
            <a:endParaRPr lang="en-I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33B8DC-7E51-9274-3F77-DD9EC5029588}"/>
              </a:ext>
            </a:extLst>
          </p:cNvPr>
          <p:cNvSpPr txBox="1"/>
          <p:nvPr/>
        </p:nvSpPr>
        <p:spPr>
          <a:xfrm>
            <a:off x="6516216" y="6300028"/>
            <a:ext cx="2226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/>
              <a:t>DiD</a:t>
            </a:r>
            <a:r>
              <a:rPr lang="en-GB" b="1" dirty="0"/>
              <a:t> = (A-B) – (C-D)</a:t>
            </a:r>
            <a:endParaRPr lang="en-IE" b="1" dirty="0"/>
          </a:p>
        </p:txBody>
      </p:sp>
    </p:spTree>
    <p:extLst>
      <p:ext uri="{BB962C8B-B14F-4D97-AF65-F5344CB8AC3E}">
        <p14:creationId xmlns:p14="http://schemas.microsoft.com/office/powerpoint/2010/main" val="25726135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DDD295DA-7761-4C0C-BD94-7758563E7F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2068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Question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EB1C5E14-4419-4784-8396-212D64AA32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836712"/>
            <a:ext cx="9020265" cy="5616624"/>
          </a:xfrm>
        </p:spPr>
        <p:txBody>
          <a:bodyPr/>
          <a:lstStyle/>
          <a:p>
            <a:r>
              <a:rPr lang="en-US" altLang="en-US" sz="2500" dirty="0"/>
              <a:t>You are asked to investigate the impact of a minimum wage increase on hours worked.</a:t>
            </a:r>
          </a:p>
          <a:p>
            <a:pPr marL="0" indent="0">
              <a:buNone/>
            </a:pPr>
            <a:endParaRPr lang="en-US" altLang="en-US" sz="2500" dirty="0"/>
          </a:p>
          <a:p>
            <a:r>
              <a:rPr lang="en-US" altLang="en-US" sz="2500" dirty="0"/>
              <a:t>You have data for a ten-year period before the minimum wage increase (2005 to 2015). Assume there was no minimum wage change during this time.</a:t>
            </a:r>
          </a:p>
          <a:p>
            <a:pPr marL="0" indent="0">
              <a:buNone/>
            </a:pPr>
            <a:endParaRPr lang="en-US" altLang="en-US" sz="2500" dirty="0"/>
          </a:p>
          <a:p>
            <a:r>
              <a:rPr lang="en-US" altLang="en-US" sz="2500" dirty="0"/>
              <a:t>You also have data for 2016, which was the year the minimum wage increased.</a:t>
            </a:r>
          </a:p>
          <a:p>
            <a:pPr marL="0" indent="0">
              <a:buNone/>
            </a:pPr>
            <a:endParaRPr lang="en-IE" altLang="en-US" sz="2500" dirty="0"/>
          </a:p>
          <a:p>
            <a:r>
              <a:rPr lang="en-IE" altLang="en-US" sz="2500" dirty="0"/>
              <a:t>From that data, suppose you are presented with the following table….</a:t>
            </a:r>
          </a:p>
        </p:txBody>
      </p:sp>
    </p:spTree>
    <p:extLst>
      <p:ext uri="{BB962C8B-B14F-4D97-AF65-F5344CB8AC3E}">
        <p14:creationId xmlns:p14="http://schemas.microsoft.com/office/powerpoint/2010/main" val="11960390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DDD295DA-7761-4C0C-BD94-7758563E7F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2068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Question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EB1C5E14-4419-4784-8396-212D64AA32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908720"/>
            <a:ext cx="9020265" cy="5616624"/>
          </a:xfrm>
        </p:spPr>
        <p:txBody>
          <a:bodyPr/>
          <a:lstStyle/>
          <a:p>
            <a:pPr marL="0" indent="0">
              <a:buNone/>
            </a:pPr>
            <a:endParaRPr lang="en-IE" altLang="en-US" sz="2500" dirty="0"/>
          </a:p>
          <a:p>
            <a:pPr marL="0" indent="0">
              <a:buNone/>
            </a:pPr>
            <a:endParaRPr lang="en-IE" altLang="en-US" sz="2500" dirty="0"/>
          </a:p>
          <a:p>
            <a:pPr marL="0" indent="0">
              <a:buNone/>
            </a:pPr>
            <a:endParaRPr lang="en-IE" altLang="en-US" sz="2500" dirty="0"/>
          </a:p>
          <a:p>
            <a:pPr marL="0" indent="0">
              <a:buNone/>
            </a:pPr>
            <a:endParaRPr lang="en-IE" altLang="en-US" sz="2500" dirty="0"/>
          </a:p>
          <a:p>
            <a:endParaRPr lang="en-IE" altLang="en-US" sz="2500" dirty="0"/>
          </a:p>
          <a:p>
            <a:endParaRPr lang="en-IE" altLang="en-US" sz="2500" dirty="0"/>
          </a:p>
          <a:p>
            <a:endParaRPr lang="en-IE" altLang="en-US" sz="2500" dirty="0"/>
          </a:p>
          <a:p>
            <a:endParaRPr lang="en-IE" altLang="en-US" sz="2500" dirty="0"/>
          </a:p>
          <a:p>
            <a:endParaRPr lang="en-IE" altLang="en-US" sz="2500" dirty="0"/>
          </a:p>
          <a:p>
            <a:endParaRPr lang="en-IE" altLang="en-US" sz="2500" dirty="0"/>
          </a:p>
          <a:p>
            <a:r>
              <a:rPr lang="en-IE" altLang="en-US" sz="2500" dirty="0"/>
              <a:t>What is your best estimate of the causal effect of the 2016 minimum wage increase on hours worked?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9AAA214-6ADA-D6B9-BE31-F11EFA6B34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1729193"/>
              </p:ext>
            </p:extLst>
          </p:nvPr>
        </p:nvGraphicFramePr>
        <p:xfrm>
          <a:off x="1043608" y="764708"/>
          <a:ext cx="6768752" cy="460850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632664">
                  <a:extLst>
                    <a:ext uri="{9D8B030D-6E8A-4147-A177-3AD203B41FA5}">
                      <a16:colId xmlns:a16="http://schemas.microsoft.com/office/drawing/2014/main" val="1122504354"/>
                    </a:ext>
                  </a:extLst>
                </a:gridCol>
                <a:gridCol w="2414982">
                  <a:extLst>
                    <a:ext uri="{9D8B030D-6E8A-4147-A177-3AD203B41FA5}">
                      <a16:colId xmlns:a16="http://schemas.microsoft.com/office/drawing/2014/main" val="2941834822"/>
                    </a:ext>
                  </a:extLst>
                </a:gridCol>
                <a:gridCol w="2721106">
                  <a:extLst>
                    <a:ext uri="{9D8B030D-6E8A-4147-A177-3AD203B41FA5}">
                      <a16:colId xmlns:a16="http://schemas.microsoft.com/office/drawing/2014/main" val="1581824888"/>
                    </a:ext>
                  </a:extLst>
                </a:gridCol>
              </a:tblGrid>
              <a:tr h="617068"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b="1" u="none" strike="noStrike" dirty="0">
                          <a:effectLst/>
                        </a:rPr>
                        <a:t>Year</a:t>
                      </a:r>
                      <a:endParaRPr lang="en-IE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b="1" u="none" strike="noStrike" dirty="0">
                          <a:effectLst/>
                        </a:rPr>
                        <a:t>Hours Min Wage</a:t>
                      </a:r>
                      <a:endParaRPr lang="en-IE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b="1" u="none" strike="noStrike" dirty="0">
                          <a:effectLst/>
                        </a:rPr>
                        <a:t>Hours Higher Paid</a:t>
                      </a:r>
                      <a:endParaRPr lang="en-IE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909812319"/>
                  </a:ext>
                </a:extLst>
              </a:tr>
              <a:tr h="33262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 dirty="0">
                          <a:effectLst/>
                        </a:rPr>
                        <a:t>2005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 dirty="0">
                          <a:effectLst/>
                        </a:rPr>
                        <a:t>30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 dirty="0">
                          <a:effectLst/>
                        </a:rPr>
                        <a:t>39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992225051"/>
                  </a:ext>
                </a:extLst>
              </a:tr>
              <a:tr h="33262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 dirty="0">
                          <a:effectLst/>
                        </a:rPr>
                        <a:t>2006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 dirty="0">
                          <a:effectLst/>
                        </a:rPr>
                        <a:t>30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 dirty="0">
                          <a:effectLst/>
                        </a:rPr>
                        <a:t>39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935282824"/>
                  </a:ext>
                </a:extLst>
              </a:tr>
              <a:tr h="33262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 dirty="0">
                          <a:effectLst/>
                        </a:rPr>
                        <a:t>2007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 dirty="0">
                          <a:effectLst/>
                        </a:rPr>
                        <a:t>30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 dirty="0">
                          <a:effectLst/>
                        </a:rPr>
                        <a:t>39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966103050"/>
                  </a:ext>
                </a:extLst>
              </a:tr>
              <a:tr h="33262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 dirty="0">
                          <a:effectLst/>
                        </a:rPr>
                        <a:t>2008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 dirty="0">
                          <a:effectLst/>
                        </a:rPr>
                        <a:t>29.5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 dirty="0">
                          <a:effectLst/>
                        </a:rPr>
                        <a:t>38.5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12420240"/>
                  </a:ext>
                </a:extLst>
              </a:tr>
              <a:tr h="33262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>
                          <a:effectLst/>
                        </a:rPr>
                        <a:t>2009</a:t>
                      </a:r>
                      <a:endParaRPr lang="en-I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 dirty="0">
                          <a:effectLst/>
                        </a:rPr>
                        <a:t>29.5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 dirty="0">
                          <a:effectLst/>
                        </a:rPr>
                        <a:t>38.5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80734669"/>
                  </a:ext>
                </a:extLst>
              </a:tr>
              <a:tr h="33262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>
                          <a:effectLst/>
                        </a:rPr>
                        <a:t>2010</a:t>
                      </a:r>
                      <a:endParaRPr lang="en-I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 dirty="0">
                          <a:effectLst/>
                        </a:rPr>
                        <a:t>29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 dirty="0">
                          <a:effectLst/>
                        </a:rPr>
                        <a:t>38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501593724"/>
                  </a:ext>
                </a:extLst>
              </a:tr>
              <a:tr h="33262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>
                          <a:effectLst/>
                        </a:rPr>
                        <a:t>2011</a:t>
                      </a:r>
                      <a:endParaRPr lang="en-I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 dirty="0">
                          <a:effectLst/>
                        </a:rPr>
                        <a:t>29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 dirty="0">
                          <a:effectLst/>
                        </a:rPr>
                        <a:t>38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500885993"/>
                  </a:ext>
                </a:extLst>
              </a:tr>
              <a:tr h="33262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>
                          <a:effectLst/>
                        </a:rPr>
                        <a:t>2012</a:t>
                      </a:r>
                      <a:endParaRPr lang="en-I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 dirty="0">
                          <a:effectLst/>
                        </a:rPr>
                        <a:t>29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 dirty="0">
                          <a:effectLst/>
                        </a:rPr>
                        <a:t>38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114940310"/>
                  </a:ext>
                </a:extLst>
              </a:tr>
              <a:tr h="33262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>
                          <a:effectLst/>
                        </a:rPr>
                        <a:t>2013</a:t>
                      </a:r>
                      <a:endParaRPr lang="en-I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>
                          <a:effectLst/>
                        </a:rPr>
                        <a:t>28.5</a:t>
                      </a:r>
                      <a:endParaRPr lang="en-I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 dirty="0">
                          <a:effectLst/>
                        </a:rPr>
                        <a:t>37.5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174847198"/>
                  </a:ext>
                </a:extLst>
              </a:tr>
              <a:tr h="33262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>
                          <a:effectLst/>
                        </a:rPr>
                        <a:t>2014</a:t>
                      </a:r>
                      <a:endParaRPr lang="en-I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>
                          <a:effectLst/>
                        </a:rPr>
                        <a:t>28.5</a:t>
                      </a:r>
                      <a:endParaRPr lang="en-I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 dirty="0">
                          <a:effectLst/>
                        </a:rPr>
                        <a:t>37.5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672333551"/>
                  </a:ext>
                </a:extLst>
              </a:tr>
              <a:tr h="33262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>
                          <a:effectLst/>
                        </a:rPr>
                        <a:t>2015</a:t>
                      </a:r>
                      <a:endParaRPr lang="en-I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 dirty="0">
                          <a:effectLst/>
                        </a:rPr>
                        <a:t>28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 dirty="0">
                          <a:effectLst/>
                        </a:rPr>
                        <a:t>37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872822056"/>
                  </a:ext>
                </a:extLst>
              </a:tr>
              <a:tr h="33262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2016</a:t>
                      </a:r>
                      <a:endParaRPr lang="en-IE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22</a:t>
                      </a:r>
                      <a:endParaRPr lang="en-IE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31</a:t>
                      </a:r>
                      <a:endParaRPr lang="en-IE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915947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71566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DDD295DA-7761-4C0C-BD94-7758563E7F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2068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Question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EB1C5E14-4419-4784-8396-212D64AA32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836712"/>
            <a:ext cx="9020265" cy="5616624"/>
          </a:xfrm>
        </p:spPr>
        <p:txBody>
          <a:bodyPr/>
          <a:lstStyle/>
          <a:p>
            <a:pPr marL="0" indent="0">
              <a:buNone/>
            </a:pPr>
            <a:endParaRPr lang="en-IE" altLang="en-US" sz="2500" dirty="0"/>
          </a:p>
          <a:p>
            <a:pPr marL="0" indent="0">
              <a:buNone/>
            </a:pPr>
            <a:endParaRPr lang="en-IE" altLang="en-US" sz="2500" dirty="0"/>
          </a:p>
          <a:p>
            <a:pPr marL="0" indent="0">
              <a:buNone/>
            </a:pPr>
            <a:endParaRPr lang="en-IE" altLang="en-US" sz="2500" dirty="0"/>
          </a:p>
          <a:p>
            <a:pPr marL="0" indent="0">
              <a:buNone/>
            </a:pPr>
            <a:endParaRPr lang="en-IE" altLang="en-US" sz="2500" dirty="0"/>
          </a:p>
          <a:p>
            <a:endParaRPr lang="en-IE" altLang="en-US" sz="2500" dirty="0"/>
          </a:p>
          <a:p>
            <a:endParaRPr lang="en-IE" altLang="en-US" sz="2500" dirty="0"/>
          </a:p>
          <a:p>
            <a:endParaRPr lang="en-IE" altLang="en-US" sz="2500" dirty="0"/>
          </a:p>
          <a:p>
            <a:endParaRPr lang="en-IE" altLang="en-US" sz="2500" dirty="0"/>
          </a:p>
          <a:p>
            <a:endParaRPr lang="en-IE" altLang="en-US" sz="2500" dirty="0"/>
          </a:p>
          <a:p>
            <a:endParaRPr lang="en-IE" altLang="en-US" sz="2500" dirty="0"/>
          </a:p>
          <a:p>
            <a:r>
              <a:rPr lang="en-IE" altLang="en-US" sz="2500" dirty="0"/>
              <a:t>What is your best estimate of the causal effect of the 2016 minimum wage increase on hours worked?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09FBC8-2DE4-ED3D-1E11-103C506FB6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132" y="864366"/>
            <a:ext cx="68580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3005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EAD6C-AFD0-5DE2-58F5-37676AFB7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7C5F6B36-AD2C-A25A-53E8-CAF586D378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2068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Question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BD607974-B32A-0263-A925-3135A4FB090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908720"/>
            <a:ext cx="9020265" cy="5616624"/>
          </a:xfrm>
        </p:spPr>
        <p:txBody>
          <a:bodyPr/>
          <a:lstStyle/>
          <a:p>
            <a:pPr marL="0" indent="0">
              <a:buNone/>
            </a:pPr>
            <a:endParaRPr lang="en-IE" altLang="en-US" sz="2500" dirty="0"/>
          </a:p>
          <a:p>
            <a:pPr marL="0" indent="0">
              <a:buNone/>
            </a:pPr>
            <a:endParaRPr lang="en-IE" altLang="en-US" sz="2500" dirty="0"/>
          </a:p>
          <a:p>
            <a:pPr marL="0" indent="0">
              <a:buNone/>
            </a:pPr>
            <a:endParaRPr lang="en-IE" altLang="en-US" sz="2500" dirty="0"/>
          </a:p>
          <a:p>
            <a:pPr marL="0" indent="0">
              <a:buNone/>
            </a:pPr>
            <a:endParaRPr lang="en-IE" altLang="en-US" sz="2500" dirty="0"/>
          </a:p>
          <a:p>
            <a:endParaRPr lang="en-IE" altLang="en-US" sz="2500" dirty="0"/>
          </a:p>
          <a:p>
            <a:endParaRPr lang="en-IE" altLang="en-US" sz="2500" dirty="0"/>
          </a:p>
          <a:p>
            <a:endParaRPr lang="en-IE" altLang="en-US" sz="2500" dirty="0"/>
          </a:p>
          <a:p>
            <a:endParaRPr lang="en-IE" altLang="en-US" sz="2500" dirty="0"/>
          </a:p>
          <a:p>
            <a:endParaRPr lang="en-IE" altLang="en-US" sz="2500" dirty="0"/>
          </a:p>
          <a:p>
            <a:endParaRPr lang="en-IE" altLang="en-US" sz="2500" dirty="0"/>
          </a:p>
          <a:p>
            <a:r>
              <a:rPr lang="en-IE" altLang="en-US" sz="2500" dirty="0"/>
              <a:t>What is your best estimate of the causal effect of the 2016 minimum wage increase on hours worked?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40D73D0-73A5-EFE4-DE13-1E9D9386B2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7285649"/>
              </p:ext>
            </p:extLst>
          </p:nvPr>
        </p:nvGraphicFramePr>
        <p:xfrm>
          <a:off x="1043608" y="764708"/>
          <a:ext cx="6768752" cy="460850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632664">
                  <a:extLst>
                    <a:ext uri="{9D8B030D-6E8A-4147-A177-3AD203B41FA5}">
                      <a16:colId xmlns:a16="http://schemas.microsoft.com/office/drawing/2014/main" val="1122504354"/>
                    </a:ext>
                  </a:extLst>
                </a:gridCol>
                <a:gridCol w="2414982">
                  <a:extLst>
                    <a:ext uri="{9D8B030D-6E8A-4147-A177-3AD203B41FA5}">
                      <a16:colId xmlns:a16="http://schemas.microsoft.com/office/drawing/2014/main" val="2941834822"/>
                    </a:ext>
                  </a:extLst>
                </a:gridCol>
                <a:gridCol w="2721106">
                  <a:extLst>
                    <a:ext uri="{9D8B030D-6E8A-4147-A177-3AD203B41FA5}">
                      <a16:colId xmlns:a16="http://schemas.microsoft.com/office/drawing/2014/main" val="1581824888"/>
                    </a:ext>
                  </a:extLst>
                </a:gridCol>
              </a:tblGrid>
              <a:tr h="617068"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b="1" u="none" strike="noStrike" dirty="0">
                          <a:effectLst/>
                        </a:rPr>
                        <a:t>Year</a:t>
                      </a:r>
                      <a:endParaRPr lang="en-IE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b="1" u="none" strike="noStrike" dirty="0">
                          <a:effectLst/>
                        </a:rPr>
                        <a:t>Hours Min Wage</a:t>
                      </a:r>
                      <a:endParaRPr lang="en-IE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b="1" u="none" strike="noStrike" dirty="0">
                          <a:effectLst/>
                        </a:rPr>
                        <a:t>Hours Higher Paid</a:t>
                      </a:r>
                      <a:endParaRPr lang="en-IE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909812319"/>
                  </a:ext>
                </a:extLst>
              </a:tr>
              <a:tr h="33262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 dirty="0">
                          <a:effectLst/>
                        </a:rPr>
                        <a:t>2005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 dirty="0">
                          <a:effectLst/>
                        </a:rPr>
                        <a:t>30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 dirty="0">
                          <a:effectLst/>
                        </a:rPr>
                        <a:t>39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992225051"/>
                  </a:ext>
                </a:extLst>
              </a:tr>
              <a:tr h="33262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 dirty="0">
                          <a:effectLst/>
                        </a:rPr>
                        <a:t>2006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 dirty="0">
                          <a:effectLst/>
                        </a:rPr>
                        <a:t>30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 dirty="0">
                          <a:effectLst/>
                        </a:rPr>
                        <a:t>39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935282824"/>
                  </a:ext>
                </a:extLst>
              </a:tr>
              <a:tr h="33262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 dirty="0">
                          <a:effectLst/>
                        </a:rPr>
                        <a:t>2007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 dirty="0">
                          <a:effectLst/>
                        </a:rPr>
                        <a:t>30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 dirty="0">
                          <a:effectLst/>
                        </a:rPr>
                        <a:t>39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966103050"/>
                  </a:ext>
                </a:extLst>
              </a:tr>
              <a:tr h="33262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 dirty="0">
                          <a:effectLst/>
                        </a:rPr>
                        <a:t>2008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 dirty="0">
                          <a:effectLst/>
                        </a:rPr>
                        <a:t>29.5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 dirty="0">
                          <a:effectLst/>
                        </a:rPr>
                        <a:t>38.5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12420240"/>
                  </a:ext>
                </a:extLst>
              </a:tr>
              <a:tr h="33262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>
                          <a:effectLst/>
                        </a:rPr>
                        <a:t>2009</a:t>
                      </a:r>
                      <a:endParaRPr lang="en-I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 dirty="0">
                          <a:effectLst/>
                        </a:rPr>
                        <a:t>29.5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 dirty="0">
                          <a:effectLst/>
                        </a:rPr>
                        <a:t>38.5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80734669"/>
                  </a:ext>
                </a:extLst>
              </a:tr>
              <a:tr h="33262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>
                          <a:effectLst/>
                        </a:rPr>
                        <a:t>2010</a:t>
                      </a:r>
                      <a:endParaRPr lang="en-I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 dirty="0">
                          <a:effectLst/>
                        </a:rPr>
                        <a:t>29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 dirty="0">
                          <a:effectLst/>
                        </a:rPr>
                        <a:t>38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501593724"/>
                  </a:ext>
                </a:extLst>
              </a:tr>
              <a:tr h="33262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>
                          <a:effectLst/>
                        </a:rPr>
                        <a:t>2011</a:t>
                      </a:r>
                      <a:endParaRPr lang="en-I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 dirty="0">
                          <a:effectLst/>
                        </a:rPr>
                        <a:t>29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 dirty="0">
                          <a:effectLst/>
                        </a:rPr>
                        <a:t>38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500885993"/>
                  </a:ext>
                </a:extLst>
              </a:tr>
              <a:tr h="33262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>
                          <a:effectLst/>
                        </a:rPr>
                        <a:t>2012</a:t>
                      </a:r>
                      <a:endParaRPr lang="en-I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 dirty="0">
                          <a:effectLst/>
                        </a:rPr>
                        <a:t>29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 dirty="0">
                          <a:effectLst/>
                        </a:rPr>
                        <a:t>38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114940310"/>
                  </a:ext>
                </a:extLst>
              </a:tr>
              <a:tr h="33262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>
                          <a:effectLst/>
                        </a:rPr>
                        <a:t>2013</a:t>
                      </a:r>
                      <a:endParaRPr lang="en-I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>
                          <a:effectLst/>
                        </a:rPr>
                        <a:t>28.5</a:t>
                      </a:r>
                      <a:endParaRPr lang="en-I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 dirty="0">
                          <a:effectLst/>
                        </a:rPr>
                        <a:t>37.5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174847198"/>
                  </a:ext>
                </a:extLst>
              </a:tr>
              <a:tr h="33262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>
                          <a:effectLst/>
                        </a:rPr>
                        <a:t>2014</a:t>
                      </a:r>
                      <a:endParaRPr lang="en-I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>
                          <a:effectLst/>
                        </a:rPr>
                        <a:t>28.5</a:t>
                      </a:r>
                      <a:endParaRPr lang="en-I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 dirty="0">
                          <a:effectLst/>
                        </a:rPr>
                        <a:t>37.5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672333551"/>
                  </a:ext>
                </a:extLst>
              </a:tr>
              <a:tr h="33262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>
                          <a:effectLst/>
                        </a:rPr>
                        <a:t>2015</a:t>
                      </a:r>
                      <a:endParaRPr lang="en-I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 dirty="0">
                          <a:effectLst/>
                        </a:rPr>
                        <a:t>28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u="none" strike="noStrike" dirty="0">
                          <a:effectLst/>
                        </a:rPr>
                        <a:t>37</a:t>
                      </a:r>
                      <a:endParaRPr lang="en-I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872822056"/>
                  </a:ext>
                </a:extLst>
              </a:tr>
              <a:tr h="33262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2016</a:t>
                      </a:r>
                      <a:endParaRPr lang="en-IE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22</a:t>
                      </a:r>
                      <a:endParaRPr lang="en-IE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36.5</a:t>
                      </a:r>
                      <a:endParaRPr lang="en-IE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915947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13982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55F009-1BAB-C3D0-7F8E-41EC058AE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EB9AFBD4-5B35-1088-1A78-F35161412B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2068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Question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A637C84B-2940-DE24-0B56-0D02D98E04E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836712"/>
            <a:ext cx="9020265" cy="5616624"/>
          </a:xfrm>
        </p:spPr>
        <p:txBody>
          <a:bodyPr/>
          <a:lstStyle/>
          <a:p>
            <a:pPr marL="0" indent="0">
              <a:buNone/>
            </a:pPr>
            <a:endParaRPr lang="en-IE" altLang="en-US" sz="2500" dirty="0"/>
          </a:p>
          <a:p>
            <a:pPr marL="0" indent="0">
              <a:buNone/>
            </a:pPr>
            <a:endParaRPr lang="en-IE" altLang="en-US" sz="2500" dirty="0"/>
          </a:p>
          <a:p>
            <a:pPr marL="0" indent="0">
              <a:buNone/>
            </a:pPr>
            <a:endParaRPr lang="en-IE" altLang="en-US" sz="2500" dirty="0"/>
          </a:p>
          <a:p>
            <a:pPr marL="0" indent="0">
              <a:buNone/>
            </a:pPr>
            <a:endParaRPr lang="en-IE" altLang="en-US" sz="2500" dirty="0"/>
          </a:p>
          <a:p>
            <a:endParaRPr lang="en-IE" altLang="en-US" sz="2500" dirty="0"/>
          </a:p>
          <a:p>
            <a:endParaRPr lang="en-IE" altLang="en-US" sz="2500" dirty="0"/>
          </a:p>
          <a:p>
            <a:endParaRPr lang="en-IE" altLang="en-US" sz="2500" dirty="0"/>
          </a:p>
          <a:p>
            <a:endParaRPr lang="en-IE" altLang="en-US" sz="2500" dirty="0"/>
          </a:p>
          <a:p>
            <a:endParaRPr lang="en-IE" altLang="en-US" sz="2500" dirty="0"/>
          </a:p>
          <a:p>
            <a:endParaRPr lang="en-IE" altLang="en-US" sz="2500" dirty="0"/>
          </a:p>
          <a:p>
            <a:r>
              <a:rPr lang="en-IE" altLang="en-US" sz="2500" dirty="0"/>
              <a:t>What is your best estimate of the causal effect of the 2016 minimum wage increase on hours worked?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DC76BB-56BC-C338-7CFC-9AB1EEC62F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052736"/>
            <a:ext cx="68580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1008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DDD295DA-7761-4C0C-BD94-7758563E7F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Difference-in-differences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23" name="Content Placeholder 2">
                <a:extLst>
                  <a:ext uri="{FF2B5EF4-FFF2-40B4-BE49-F238E27FC236}">
                    <a16:creationId xmlns:a16="http://schemas.microsoft.com/office/drawing/2014/main" id="{EB1C5E14-4419-4784-8396-212D64AA3288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16230" y="1163638"/>
                <a:ext cx="9020265" cy="5289698"/>
              </a:xfrm>
            </p:spPr>
            <p:txBody>
              <a:bodyPr/>
              <a:lstStyle/>
              <a:p>
                <a:r>
                  <a:rPr lang="en-IE" altLang="en-US" sz="2500" dirty="0"/>
                  <a:t>We can implement D-i-D using standard regression techniques</a:t>
                </a:r>
              </a:p>
              <a:p>
                <a:pPr lvl="1"/>
                <a:r>
                  <a:rPr lang="en-IE" altLang="en-US" sz="2100" dirty="0"/>
                  <a:t>Let D be the treatment variable (1 if in treatment group and 0 if in control group.</a:t>
                </a:r>
              </a:p>
              <a:p>
                <a:pPr lvl="1"/>
                <a:r>
                  <a:rPr lang="en-IE" altLang="en-US" sz="2100" dirty="0"/>
                  <a:t>Let T be the time variable (1 for post-treatment period and 0 for pre-treatment period)</a:t>
                </a:r>
              </a:p>
              <a:p>
                <a:pPr marL="0" indent="0">
                  <a:buNone/>
                </a:pPr>
                <a:endParaRPr lang="en-IE" altLang="en-US" sz="2500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IE" altLang="en-US" sz="25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IE" altLang="en-US" sz="25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IE" altLang="en-US" sz="2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IE" altLang="en-US" sz="2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IE" altLang="en-US" sz="2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r>
                      <a:rPr lang="en-IE" altLang="en-US" sz="2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</m:t>
                    </m:r>
                    <m:r>
                      <a:rPr lang="en-IE" altLang="en-US" sz="2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IE" altLang="en-US" sz="2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IE" altLang="en-US" sz="2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  <m:r>
                      <a:rPr lang="en-IE" altLang="en-US" sz="2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IE" altLang="en-US" sz="2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d>
                      <m:dPr>
                        <m:ctrlPr>
                          <a:rPr lang="en-IE" alt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alt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  <m:r>
                          <m:rPr>
                            <m:sty m:val="p"/>
                          </m:rPr>
                          <a:rPr lang="en-IE" altLang="en-US" sz="25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  <m:r>
                          <a:rPr lang="en-IE" alt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e>
                    </m:d>
                    <m:r>
                      <a:rPr lang="en-IE" altLang="en-US" sz="2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IE" altLang="en-US" sz="2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IE" altLang="en-US" sz="2500" dirty="0"/>
                  <a:t>		(5)</a:t>
                </a:r>
              </a:p>
              <a:p>
                <a:endParaRPr lang="en-IE" altLang="en-US" sz="2500" dirty="0"/>
              </a:p>
              <a:p>
                <a:r>
                  <a:rPr lang="en-IE" altLang="en-US" sz="2500" dirty="0"/>
                  <a:t>The D-i-D estimate is given by </a:t>
                </a:r>
                <a14:m>
                  <m:oMath xmlns:m="http://schemas.openxmlformats.org/officeDocument/2006/math">
                    <m:r>
                      <a:rPr lang="en-IE" altLang="en-US" sz="2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endParaRPr lang="en-IE" altLang="en-US" sz="2500" dirty="0"/>
              </a:p>
              <a:p>
                <a:pPr marL="0" indent="0">
                  <a:buNone/>
                </a:pPr>
                <a:endParaRPr lang="en-IE" altLang="en-US" sz="2500" dirty="0"/>
              </a:p>
              <a:p>
                <a:endParaRPr lang="en-IE" altLang="en-US" sz="2500" dirty="0"/>
              </a:p>
            </p:txBody>
          </p:sp>
        </mc:Choice>
        <mc:Fallback xmlns="">
          <p:sp>
            <p:nvSpPr>
              <p:cNvPr id="30723" name="Content Placeholder 2">
                <a:extLst>
                  <a:ext uri="{FF2B5EF4-FFF2-40B4-BE49-F238E27FC236}">
                    <a16:creationId xmlns:a16="http://schemas.microsoft.com/office/drawing/2014/main" id="{EB1C5E14-4419-4784-8396-212D64AA328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230" y="1163638"/>
                <a:ext cx="9020265" cy="5289698"/>
              </a:xfrm>
              <a:blipFill>
                <a:blip r:embed="rId2"/>
                <a:stretch>
                  <a:fillRect l="-1014" t="-922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058285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DDD295DA-7761-4C0C-BD94-7758563E7F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Difference-in-differences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EB1C5E14-4419-4784-8396-212D64AA32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230" y="1163638"/>
            <a:ext cx="9020265" cy="5289698"/>
          </a:xfrm>
        </p:spPr>
        <p:txBody>
          <a:bodyPr/>
          <a:lstStyle/>
          <a:p>
            <a:r>
              <a:rPr lang="en-IE" altLang="en-US" sz="2500" dirty="0"/>
              <a:t>Parallel trends is a key assumption (often testable) in </a:t>
            </a:r>
            <a:r>
              <a:rPr lang="en-IE" altLang="en-US" sz="2500" dirty="0" err="1"/>
              <a:t>DiD</a:t>
            </a:r>
            <a:endParaRPr lang="en-IE" altLang="en-US" sz="2500" dirty="0"/>
          </a:p>
          <a:p>
            <a:endParaRPr lang="en-IE" altLang="en-US" sz="2500" dirty="0"/>
          </a:p>
          <a:p>
            <a:r>
              <a:rPr lang="en-IE" altLang="en-US" sz="2500" dirty="0"/>
              <a:t>If the outcomes of the treatment and control group were diverging before the treatment occurred, this calls the validity of the estimator into question</a:t>
            </a:r>
          </a:p>
          <a:p>
            <a:endParaRPr lang="en-IE" altLang="en-US" sz="2500" dirty="0"/>
          </a:p>
          <a:p>
            <a:r>
              <a:rPr lang="en-IE" altLang="en-US" sz="2500" dirty="0"/>
              <a:t> If we have multiple pre-treatment years, we can test this</a:t>
            </a:r>
          </a:p>
          <a:p>
            <a:pPr lvl="1"/>
            <a:r>
              <a:rPr lang="en-IE" altLang="en-US" sz="2100" dirty="0"/>
              <a:t>At the very least, we could simply plot the averages for each year for the treatment and control group</a:t>
            </a:r>
          </a:p>
        </p:txBody>
      </p:sp>
    </p:spTree>
    <p:extLst>
      <p:ext uri="{BB962C8B-B14F-4D97-AF65-F5344CB8AC3E}">
        <p14:creationId xmlns:p14="http://schemas.microsoft.com/office/powerpoint/2010/main" val="17766580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3374C-8B23-7E30-4D49-B8775B5CA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3225FC42-9933-CD65-1304-69AD4F9822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Difference-in-differences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F126674F-C563-4A22-A64A-6EFBE9A5ED3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230" y="1163638"/>
            <a:ext cx="9020265" cy="5289698"/>
          </a:xfrm>
        </p:spPr>
        <p:txBody>
          <a:bodyPr/>
          <a:lstStyle/>
          <a:p>
            <a:pPr marL="0" indent="0">
              <a:buNone/>
            </a:pPr>
            <a:r>
              <a:rPr lang="en-IE" altLang="en-US" sz="2500" u="sng" dirty="0"/>
              <a:t>EXAMPLE 1</a:t>
            </a:r>
          </a:p>
          <a:p>
            <a:endParaRPr lang="en-IE" altLang="en-US" sz="25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1ABADA-A50B-D28A-72AB-C611562CC0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1758" y="1292114"/>
            <a:ext cx="5789324" cy="5449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3443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90D07-0C95-8281-9883-6A887C69A7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773FE17F-BF4D-0C92-DB69-FB77508F97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Difference-in-differences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39B86D01-DB7B-54DC-3C0F-C9A847AB5EA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230" y="1163638"/>
            <a:ext cx="9020265" cy="5289698"/>
          </a:xfrm>
        </p:spPr>
        <p:txBody>
          <a:bodyPr/>
          <a:lstStyle/>
          <a:p>
            <a:pPr marL="0" indent="0">
              <a:buNone/>
            </a:pPr>
            <a:r>
              <a:rPr lang="en-IE" altLang="en-US" sz="2500" u="sng" dirty="0"/>
              <a:t>EXAMPLE 1</a:t>
            </a:r>
          </a:p>
          <a:p>
            <a:endParaRPr lang="en-IE" altLang="en-US" sz="25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FC1D01-D924-138A-3B18-E365BC425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795410"/>
            <a:ext cx="8208912" cy="453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6739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DDD295DA-7761-4C0C-BD94-7758563E7F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Difference-in-differences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EB1C5E14-4419-4784-8396-212D64AA32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230" y="1163638"/>
            <a:ext cx="9020265" cy="5289698"/>
          </a:xfrm>
        </p:spPr>
        <p:txBody>
          <a:bodyPr/>
          <a:lstStyle/>
          <a:p>
            <a:pPr marL="0" indent="0">
              <a:buNone/>
            </a:pPr>
            <a:r>
              <a:rPr lang="en-IE" altLang="en-US" sz="2500" u="sng" dirty="0"/>
              <a:t>EXAMPLE 2: Redmond et al. (2022)</a:t>
            </a:r>
          </a:p>
          <a:p>
            <a:endParaRPr lang="en-IE" altLang="en-US" sz="25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D57B94-8069-DEE0-DFCC-4FFFF8512A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1628800"/>
            <a:ext cx="4752528" cy="5210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1928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DDD295DA-7761-4C0C-BD94-7758563E7F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Difference-in-differences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EB1C5E14-4419-4784-8396-212D64AA32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231" y="1163638"/>
            <a:ext cx="8876250" cy="4785642"/>
          </a:xfrm>
        </p:spPr>
        <p:txBody>
          <a:bodyPr/>
          <a:lstStyle/>
          <a:p>
            <a:pPr marL="0" indent="0">
              <a:buNone/>
            </a:pPr>
            <a:r>
              <a:rPr lang="en-IE" altLang="en-US" sz="2400" u="sng" dirty="0"/>
              <a:t>EXAMPLE 2: Redmond et al. (2022)</a:t>
            </a:r>
          </a:p>
          <a:p>
            <a:pPr>
              <a:defRPr/>
            </a:pPr>
            <a:r>
              <a:rPr lang="en-IE" altLang="en-US" sz="2300" dirty="0">
                <a:solidFill>
                  <a:srgbClr val="000000"/>
                </a:solidFill>
                <a:latin typeface="Arial"/>
              </a:rPr>
              <a:t>Prior to 2012, lone parents in Ireland could receive One-Parent Family Payment until their youngest child was 18 years of age</a:t>
            </a:r>
          </a:p>
          <a:p>
            <a:pPr>
              <a:defRPr/>
            </a:pPr>
            <a:endParaRPr lang="en-IE" altLang="en-US" sz="2300" dirty="0">
              <a:solidFill>
                <a:srgbClr val="000000"/>
              </a:solidFill>
              <a:latin typeface="Arial"/>
            </a:endParaRPr>
          </a:p>
          <a:p>
            <a:pPr>
              <a:defRPr/>
            </a:pPr>
            <a:r>
              <a:rPr lang="en-IE" altLang="en-US" sz="2300" dirty="0">
                <a:solidFill>
                  <a:srgbClr val="000000"/>
                </a:solidFill>
                <a:latin typeface="Arial"/>
              </a:rPr>
              <a:t>This long duration and lack of activation was criticised nationally and internationally (OECD, 2003; Department of Social and Family Affairs, 2006)</a:t>
            </a:r>
          </a:p>
          <a:p>
            <a:pPr lvl="1">
              <a:defRPr/>
            </a:pPr>
            <a:r>
              <a:rPr lang="en-IE" altLang="en-US" sz="1900" dirty="0">
                <a:solidFill>
                  <a:srgbClr val="000000"/>
                </a:solidFill>
                <a:latin typeface="Arial"/>
              </a:rPr>
              <a:t>Culminated in the Troika attaching conditions to Ireland’s financial assistance programme (Regan et al., 2018)</a:t>
            </a:r>
          </a:p>
          <a:p>
            <a:pPr marL="0" indent="0">
              <a:buNone/>
              <a:defRPr/>
            </a:pPr>
            <a:endParaRPr lang="en-IE" altLang="en-US" sz="2300" dirty="0">
              <a:solidFill>
                <a:srgbClr val="000000"/>
              </a:solidFill>
              <a:latin typeface="Arial"/>
            </a:endParaRPr>
          </a:p>
          <a:p>
            <a:pPr>
              <a:defRPr/>
            </a:pPr>
            <a:r>
              <a:rPr lang="en-IE" altLang="en-US" sz="2300" dirty="0">
                <a:solidFill>
                  <a:srgbClr val="000000"/>
                </a:solidFill>
                <a:latin typeface="Arial"/>
              </a:rPr>
              <a:t>The child qualifying age for OFP was subsequently reduced from 18 years to 7 years</a:t>
            </a:r>
          </a:p>
          <a:p>
            <a:pPr>
              <a:defRPr/>
            </a:pPr>
            <a:endParaRPr lang="en-IE" altLang="en-US" sz="2300" dirty="0">
              <a:solidFill>
                <a:srgbClr val="000000"/>
              </a:solidFill>
              <a:latin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IE" altLang="en-US" sz="2300" dirty="0">
              <a:solidFill>
                <a:srgbClr val="000000"/>
              </a:solidFill>
              <a:latin typeface="Arial"/>
            </a:endParaRPr>
          </a:p>
          <a:p>
            <a:pPr>
              <a:defRPr/>
            </a:pPr>
            <a:endParaRPr lang="en-IE" altLang="en-US" sz="2500" dirty="0"/>
          </a:p>
        </p:txBody>
      </p:sp>
    </p:spTree>
    <p:extLst>
      <p:ext uri="{BB962C8B-B14F-4D97-AF65-F5344CB8AC3E}">
        <p14:creationId xmlns:p14="http://schemas.microsoft.com/office/powerpoint/2010/main" val="1092352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DDD295DA-7761-4C0C-BD94-7758563E7F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Difference-in-differences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EB1C5E14-4419-4784-8396-212D64AA32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9493" y="1163638"/>
            <a:ext cx="8965013" cy="4785642"/>
          </a:xfrm>
        </p:spPr>
        <p:txBody>
          <a:bodyPr/>
          <a:lstStyle/>
          <a:p>
            <a:pPr marL="0" indent="0">
              <a:buNone/>
            </a:pPr>
            <a:r>
              <a:rPr lang="en-IE" altLang="en-US" sz="2400" u="sng" dirty="0"/>
              <a:t>EXAMPLE 2: Redmond et al. (2022)</a:t>
            </a:r>
          </a:p>
          <a:p>
            <a:pPr>
              <a:defRPr/>
            </a:pPr>
            <a:r>
              <a:rPr lang="en-IE" altLang="en-US" sz="2300" dirty="0">
                <a:solidFill>
                  <a:srgbClr val="000000"/>
                </a:solidFill>
                <a:latin typeface="Arial"/>
              </a:rPr>
              <a:t>The aim of this paper is to evaluate the impact of this policy change (the qualifying age reduction) on labour market outcomes of impacted lone parents</a:t>
            </a:r>
          </a:p>
          <a:p>
            <a:pPr lvl="1">
              <a:defRPr/>
            </a:pPr>
            <a:r>
              <a:rPr lang="en-IE" altLang="en-US" sz="1900" dirty="0">
                <a:solidFill>
                  <a:srgbClr val="000000"/>
                </a:solidFill>
                <a:latin typeface="Arial"/>
              </a:rPr>
              <a:t>Average hours worked</a:t>
            </a:r>
          </a:p>
          <a:p>
            <a:pPr lvl="1">
              <a:defRPr/>
            </a:pPr>
            <a:r>
              <a:rPr lang="en-IE" altLang="en-US" sz="1900" dirty="0">
                <a:solidFill>
                  <a:srgbClr val="000000"/>
                </a:solidFill>
                <a:latin typeface="Arial"/>
              </a:rPr>
              <a:t>Probability of working</a:t>
            </a:r>
          </a:p>
          <a:p>
            <a:pPr lvl="1">
              <a:defRPr/>
            </a:pPr>
            <a:r>
              <a:rPr lang="en-IE" altLang="en-US" sz="1900" dirty="0">
                <a:solidFill>
                  <a:srgbClr val="000000"/>
                </a:solidFill>
                <a:latin typeface="Arial"/>
              </a:rPr>
              <a:t>Earnings</a:t>
            </a:r>
          </a:p>
          <a:p>
            <a:pPr>
              <a:defRPr/>
            </a:pPr>
            <a:endParaRPr lang="en-IE" altLang="en-US" sz="2300" dirty="0">
              <a:solidFill>
                <a:srgbClr val="000000"/>
              </a:solidFill>
              <a:latin typeface="Arial"/>
            </a:endParaRPr>
          </a:p>
          <a:p>
            <a:pPr>
              <a:defRPr/>
            </a:pPr>
            <a:r>
              <a:rPr lang="en-IE" altLang="en-US" sz="2300" dirty="0">
                <a:solidFill>
                  <a:srgbClr val="000000"/>
                </a:solidFill>
                <a:latin typeface="Arial"/>
              </a:rPr>
              <a:t>We use a difference-in-differences estimator</a:t>
            </a:r>
          </a:p>
          <a:p>
            <a:pPr lvl="1">
              <a:defRPr/>
            </a:pPr>
            <a:r>
              <a:rPr lang="en-IE" altLang="en-US" sz="1900" dirty="0">
                <a:solidFill>
                  <a:srgbClr val="000000"/>
                </a:solidFill>
                <a:latin typeface="Arial"/>
              </a:rPr>
              <a:t>Use SILC data from 2012 to 2017</a:t>
            </a:r>
          </a:p>
          <a:p>
            <a:pPr>
              <a:defRPr/>
            </a:pPr>
            <a:endParaRPr lang="en-IE" altLang="en-US" sz="2300" dirty="0">
              <a:solidFill>
                <a:srgbClr val="000000"/>
              </a:solidFill>
              <a:latin typeface="Arial"/>
            </a:endParaRPr>
          </a:p>
          <a:p>
            <a:pPr>
              <a:defRPr/>
            </a:pPr>
            <a:r>
              <a:rPr lang="en-IE" altLang="en-US" sz="2300" dirty="0">
                <a:solidFill>
                  <a:srgbClr val="000000"/>
                </a:solidFill>
                <a:latin typeface="Arial"/>
              </a:rPr>
              <a:t>Closest work is Avram et al. (2018)</a:t>
            </a:r>
          </a:p>
          <a:p>
            <a:pPr lvl="1">
              <a:defRPr/>
            </a:pPr>
            <a:r>
              <a:rPr lang="en-IE" altLang="en-US" sz="1900" dirty="0">
                <a:solidFill>
                  <a:srgbClr val="000000"/>
                </a:solidFill>
                <a:latin typeface="Arial"/>
              </a:rPr>
              <a:t>UK reform that lowered the age of the youngest child for cash benefit significantly increased the likelihood of a lone parent returning to work</a:t>
            </a:r>
          </a:p>
          <a:p>
            <a:pPr>
              <a:defRPr/>
            </a:pPr>
            <a:endParaRPr lang="en-IE" altLang="en-US" sz="2500" dirty="0"/>
          </a:p>
        </p:txBody>
      </p:sp>
    </p:spTree>
    <p:extLst>
      <p:ext uri="{BB962C8B-B14F-4D97-AF65-F5344CB8AC3E}">
        <p14:creationId xmlns:p14="http://schemas.microsoft.com/office/powerpoint/2010/main" val="22618283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DDD295DA-7761-4C0C-BD94-7758563E7F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Difference-in-differences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EB1C5E14-4419-4784-8396-212D64AA32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230" y="1163638"/>
            <a:ext cx="9020265" cy="5289698"/>
          </a:xfrm>
        </p:spPr>
        <p:txBody>
          <a:bodyPr/>
          <a:lstStyle/>
          <a:p>
            <a:pPr marL="0" indent="0">
              <a:buNone/>
            </a:pPr>
            <a:endParaRPr lang="en-IE" altLang="en-US" sz="2500" u="sng" dirty="0"/>
          </a:p>
          <a:p>
            <a:endParaRPr lang="en-IE" altLang="en-US" sz="25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7B60AE-BB2C-7192-9560-9BA183CE18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340768"/>
            <a:ext cx="7756428" cy="29405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8352EC7-6EDC-7E31-98A0-4D8E6E9C75C2}"/>
              </a:ext>
            </a:extLst>
          </p:cNvPr>
          <p:cNvSpPr txBox="1"/>
          <p:nvPr/>
        </p:nvSpPr>
        <p:spPr>
          <a:xfrm>
            <a:off x="107505" y="1190517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altLang="en-US" sz="1800" u="sng" dirty="0"/>
              <a:t>EXAMPLE 2: Redmond et al. (2022)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606EEB2-C7AD-F095-B40C-F1B6E2C838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4077072"/>
            <a:ext cx="8788366" cy="1163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endParaRPr lang="en-IE" altLang="en-US" sz="2300" kern="0" dirty="0">
              <a:solidFill>
                <a:srgbClr val="000000"/>
              </a:solidFill>
              <a:latin typeface="Arial"/>
            </a:endParaRPr>
          </a:p>
          <a:p>
            <a:pPr>
              <a:defRPr/>
            </a:pPr>
            <a:r>
              <a:rPr lang="en-IE" altLang="en-US" sz="2300" kern="0" dirty="0">
                <a:solidFill>
                  <a:srgbClr val="000000"/>
                </a:solidFill>
                <a:latin typeface="Arial"/>
              </a:rPr>
              <a:t>Treatment group </a:t>
            </a:r>
          </a:p>
          <a:p>
            <a:pPr lvl="1">
              <a:defRPr/>
            </a:pPr>
            <a:r>
              <a:rPr lang="en-IE" altLang="en-US" sz="1900" kern="0" dirty="0">
                <a:solidFill>
                  <a:srgbClr val="000000"/>
                </a:solidFill>
                <a:latin typeface="Arial"/>
              </a:rPr>
              <a:t>Lone parents whose youngest child is 7-9 years</a:t>
            </a:r>
          </a:p>
          <a:p>
            <a:pPr lvl="1">
              <a:defRPr/>
            </a:pPr>
            <a:endParaRPr lang="en-IE" altLang="en-US" sz="2300" kern="0" dirty="0">
              <a:solidFill>
                <a:srgbClr val="000000"/>
              </a:solidFill>
              <a:latin typeface="Arial"/>
            </a:endParaRPr>
          </a:p>
          <a:p>
            <a:pPr>
              <a:defRPr/>
            </a:pPr>
            <a:r>
              <a:rPr lang="en-IE" altLang="en-US" sz="2300" kern="0" dirty="0">
                <a:solidFill>
                  <a:srgbClr val="000000"/>
                </a:solidFill>
                <a:latin typeface="Arial"/>
              </a:rPr>
              <a:t>Control group</a:t>
            </a:r>
          </a:p>
          <a:p>
            <a:pPr lvl="1">
              <a:defRPr/>
            </a:pPr>
            <a:r>
              <a:rPr lang="en-IE" altLang="en-US" sz="1900" kern="0" dirty="0">
                <a:solidFill>
                  <a:srgbClr val="000000"/>
                </a:solidFill>
                <a:latin typeface="Arial"/>
              </a:rPr>
              <a:t>Lone parents whose youngest child &lt; 7 years old</a:t>
            </a:r>
          </a:p>
        </p:txBody>
      </p:sp>
    </p:spTree>
    <p:extLst>
      <p:ext uri="{BB962C8B-B14F-4D97-AF65-F5344CB8AC3E}">
        <p14:creationId xmlns:p14="http://schemas.microsoft.com/office/powerpoint/2010/main" val="1375346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DDD295DA-7761-4C0C-BD94-7758563E7F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Difference-in-differences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EB1C5E14-4419-4784-8396-212D64AA32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230" y="1163638"/>
            <a:ext cx="9020265" cy="5289698"/>
          </a:xfrm>
        </p:spPr>
        <p:txBody>
          <a:bodyPr/>
          <a:lstStyle/>
          <a:p>
            <a:pPr marL="0" indent="0">
              <a:buNone/>
            </a:pPr>
            <a:endParaRPr lang="en-IE" altLang="en-US" sz="2500" u="sng" dirty="0"/>
          </a:p>
          <a:p>
            <a:endParaRPr lang="en-IE" altLang="en-US" sz="25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352EC7-6EDC-7E31-98A0-4D8E6E9C75C2}"/>
              </a:ext>
            </a:extLst>
          </p:cNvPr>
          <p:cNvSpPr txBox="1"/>
          <p:nvPr/>
        </p:nvSpPr>
        <p:spPr>
          <a:xfrm>
            <a:off x="107505" y="1190517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altLang="en-US" sz="1800" u="sng" dirty="0"/>
              <a:t>EXAMPLE 2: Redmond et al. (2022)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CCCE69-779B-0651-9332-171F22998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8585" y="1586729"/>
            <a:ext cx="6647791" cy="5226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1337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DDD295DA-7761-4C0C-BD94-7758563E7F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Difference-in-differences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EB1C5E14-4419-4784-8396-212D64AA32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230" y="1163638"/>
            <a:ext cx="9020265" cy="5289698"/>
          </a:xfrm>
        </p:spPr>
        <p:txBody>
          <a:bodyPr/>
          <a:lstStyle/>
          <a:p>
            <a:pPr marL="0" indent="0">
              <a:buNone/>
            </a:pPr>
            <a:endParaRPr lang="en-IE" altLang="en-US" sz="2500" u="sng" dirty="0"/>
          </a:p>
          <a:p>
            <a:endParaRPr lang="en-IE" altLang="en-US" sz="25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352EC7-6EDC-7E31-98A0-4D8E6E9C75C2}"/>
              </a:ext>
            </a:extLst>
          </p:cNvPr>
          <p:cNvSpPr txBox="1"/>
          <p:nvPr/>
        </p:nvSpPr>
        <p:spPr>
          <a:xfrm>
            <a:off x="107505" y="1190517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altLang="en-US" sz="1800" u="sng" dirty="0"/>
              <a:t>EXAMPLE 2: Redmond et al. (2022)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881D0E-84BE-9816-9720-189411685F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0826" y="1268760"/>
            <a:ext cx="5196944" cy="537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9028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DDD295DA-7761-4C0C-BD94-7758563E7F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Difference-in-differences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EB1C5E14-4419-4784-8396-212D64AA32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230" y="1163638"/>
            <a:ext cx="9020265" cy="5289698"/>
          </a:xfrm>
        </p:spPr>
        <p:txBody>
          <a:bodyPr/>
          <a:lstStyle/>
          <a:p>
            <a:pPr marL="0" indent="0">
              <a:buNone/>
            </a:pPr>
            <a:endParaRPr lang="en-IE" altLang="en-US" sz="2500" u="sng" dirty="0"/>
          </a:p>
          <a:p>
            <a:endParaRPr lang="en-IE" altLang="en-US" sz="25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352EC7-6EDC-7E31-98A0-4D8E6E9C75C2}"/>
              </a:ext>
            </a:extLst>
          </p:cNvPr>
          <p:cNvSpPr txBox="1"/>
          <p:nvPr/>
        </p:nvSpPr>
        <p:spPr>
          <a:xfrm>
            <a:off x="107505" y="1190517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altLang="en-US" sz="1800" u="sng" dirty="0"/>
              <a:t>EXAMPLE 2: Redmond et al. (2022)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1124F9-A24B-B52C-F52C-167F84F2EB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1509119"/>
            <a:ext cx="6554688" cy="5160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6756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5D297-7717-3029-6713-5978AFF9A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821E6D76-C44E-6270-0AD0-24314864B1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Difference-in-differences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1D764EAA-6C98-BFD7-5AD4-F748F3BC759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230" y="1163638"/>
            <a:ext cx="9020265" cy="5289698"/>
          </a:xfrm>
        </p:spPr>
        <p:txBody>
          <a:bodyPr/>
          <a:lstStyle/>
          <a:p>
            <a:pPr marL="0" indent="0">
              <a:buNone/>
            </a:pPr>
            <a:endParaRPr lang="en-IE" altLang="en-US" sz="2500" u="sng" dirty="0"/>
          </a:p>
          <a:p>
            <a:endParaRPr lang="en-IE" altLang="en-US" sz="25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D8A903-09C8-BC09-9EF5-D55CAD4F77EF}"/>
              </a:ext>
            </a:extLst>
          </p:cNvPr>
          <p:cNvSpPr txBox="1"/>
          <p:nvPr/>
        </p:nvSpPr>
        <p:spPr>
          <a:xfrm>
            <a:off x="107505" y="1190517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altLang="en-US" sz="1800" u="sng" dirty="0"/>
              <a:t>EXAMPLE 2: Redmond et al. (2022)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E72819-3D03-5FD4-F587-881A63301D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702107"/>
            <a:ext cx="6480720" cy="488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7868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DDD295DA-7761-4C0C-BD94-7758563E7F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Difference-in-differences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EB1C5E14-4419-4784-8396-212D64AA32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230" y="1163638"/>
            <a:ext cx="9020265" cy="5289698"/>
          </a:xfrm>
        </p:spPr>
        <p:txBody>
          <a:bodyPr/>
          <a:lstStyle/>
          <a:p>
            <a:pPr marL="0" indent="0">
              <a:buNone/>
            </a:pPr>
            <a:r>
              <a:rPr lang="en-IE" altLang="en-US" sz="2500" u="sng" dirty="0"/>
              <a:t>EXAMPLE 3: Kannan et al. (2023)</a:t>
            </a:r>
          </a:p>
          <a:p>
            <a:pPr marL="0" indent="0">
              <a:buNone/>
            </a:pPr>
            <a:endParaRPr lang="en-IE" altLang="en-US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1E4600-3D1D-02F5-9154-66DDC8ED83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746393"/>
            <a:ext cx="7803831" cy="4346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3402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400F0-B17E-CFF4-0F99-36716AF18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75230B4E-E96B-83D4-3262-65868167D8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Difference-in-differences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5C0D9614-D931-95B8-3F3E-482D81BB1C6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230" y="1163638"/>
            <a:ext cx="9020265" cy="5289698"/>
          </a:xfrm>
        </p:spPr>
        <p:txBody>
          <a:bodyPr/>
          <a:lstStyle/>
          <a:p>
            <a:pPr marL="0" indent="0">
              <a:buNone/>
            </a:pPr>
            <a:r>
              <a:rPr lang="en-IE" altLang="en-US" sz="2500" u="sng" dirty="0"/>
              <a:t>EXAMPLE 3: Kannan et al. (2023)</a:t>
            </a:r>
          </a:p>
          <a:p>
            <a:pPr marL="0" indent="0">
              <a:buNone/>
            </a:pPr>
            <a:endParaRPr lang="en-IE" alt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46E71C-04DF-D0AC-6DCE-2428074109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2132856"/>
            <a:ext cx="7172325" cy="197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9496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A2C31-8A3D-4601-749A-5F53AD20C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0ACC8DCE-7FAD-8D20-0582-9ADBD9747E2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2492896"/>
            <a:ext cx="9020265" cy="1152128"/>
          </a:xfrm>
        </p:spPr>
        <p:txBody>
          <a:bodyPr/>
          <a:lstStyle/>
          <a:p>
            <a:pPr marL="0" indent="0" algn="ctr">
              <a:buNone/>
            </a:pPr>
            <a:r>
              <a:rPr lang="en-GB" altLang="en-US" sz="5500" dirty="0"/>
              <a:t>Regression Discontinuity</a:t>
            </a:r>
            <a:endParaRPr lang="en-IE" altLang="en-US" sz="5500" dirty="0"/>
          </a:p>
        </p:txBody>
      </p:sp>
    </p:spTree>
    <p:extLst>
      <p:ext uri="{BB962C8B-B14F-4D97-AF65-F5344CB8AC3E}">
        <p14:creationId xmlns:p14="http://schemas.microsoft.com/office/powerpoint/2010/main" val="32904492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4EC6C-604A-7E3C-CB5E-954B70D9A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70B9EE7F-AC12-34DE-D151-9FF64DA405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Regression Discontinuity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799DD92C-8B99-43EF-44D2-DB1FFD8320E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230" y="1163638"/>
            <a:ext cx="9020265" cy="5289698"/>
          </a:xfrm>
        </p:spPr>
        <p:txBody>
          <a:bodyPr/>
          <a:lstStyle/>
          <a:p>
            <a:endParaRPr lang="en-IE" altLang="en-US" sz="2600" dirty="0"/>
          </a:p>
          <a:p>
            <a:r>
              <a:rPr lang="en-IE" altLang="en-US" sz="2600" dirty="0"/>
              <a:t>Regression discontinuity design (RDD) is a quasi-experimental design that allows for identification of treatment effects when assignment to the treatment changes discontinuously</a:t>
            </a:r>
          </a:p>
          <a:p>
            <a:endParaRPr lang="en-IE" altLang="en-US" sz="2000" dirty="0"/>
          </a:p>
          <a:p>
            <a:pPr marL="0" indent="0">
              <a:buNone/>
            </a:pPr>
            <a:endParaRPr lang="en-IE" altLang="en-US" sz="2100" dirty="0"/>
          </a:p>
        </p:txBody>
      </p:sp>
    </p:spTree>
    <p:extLst>
      <p:ext uri="{BB962C8B-B14F-4D97-AF65-F5344CB8AC3E}">
        <p14:creationId xmlns:p14="http://schemas.microsoft.com/office/powerpoint/2010/main" val="20923046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DDD295DA-7761-4C0C-BD94-7758563E7F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Regression Discontinuity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EB1C5E14-4419-4784-8396-212D64AA32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230" y="1163638"/>
            <a:ext cx="9020265" cy="5289698"/>
          </a:xfrm>
        </p:spPr>
        <p:txBody>
          <a:bodyPr/>
          <a:lstStyle/>
          <a:p>
            <a:endParaRPr lang="en-IE" altLang="en-US" sz="2000" dirty="0"/>
          </a:p>
          <a:p>
            <a:r>
              <a:rPr lang="en-IE" altLang="en-US" sz="2000" u="sng" dirty="0"/>
              <a:t>EXAMPLE 1 (and first use):</a:t>
            </a:r>
            <a:r>
              <a:rPr lang="en-IE" altLang="en-US" sz="2000" dirty="0"/>
              <a:t> </a:t>
            </a:r>
            <a:r>
              <a:rPr lang="en-IE" altLang="en-US" sz="2000" dirty="0" err="1"/>
              <a:t>Thistlewaite</a:t>
            </a:r>
            <a:r>
              <a:rPr lang="en-IE" altLang="en-US" sz="2000" dirty="0"/>
              <a:t> and Campbell (1960)</a:t>
            </a:r>
          </a:p>
          <a:p>
            <a:pPr lvl="1"/>
            <a:r>
              <a:rPr lang="en-IE" altLang="en-US" sz="1600" dirty="0" err="1"/>
              <a:t>Thistlewaite</a:t>
            </a:r>
            <a:r>
              <a:rPr lang="en-IE" altLang="en-US" sz="1600" dirty="0"/>
              <a:t>, D. and Campbell, D. (1960), “Regression-discontinuity analysis: An alternative to the ex post facto experiment.”, </a:t>
            </a:r>
            <a:r>
              <a:rPr lang="en-IE" altLang="en-US" sz="1600" i="1" dirty="0"/>
              <a:t>Journal of Educational Psychology, </a:t>
            </a:r>
            <a:r>
              <a:rPr lang="en-IE" altLang="en-US" sz="1600" dirty="0"/>
              <a:t>vol. 51 (6): pp.309-317</a:t>
            </a:r>
          </a:p>
          <a:p>
            <a:endParaRPr lang="en-IE" altLang="en-US" sz="2000" dirty="0"/>
          </a:p>
          <a:p>
            <a:r>
              <a:rPr lang="en-IE" altLang="en-US" sz="2000" dirty="0"/>
              <a:t>Used to evaluate the causal effect of certificates of merit (</a:t>
            </a:r>
            <a:r>
              <a:rPr lang="en-IE" altLang="en-US" sz="2000" dirty="0" err="1"/>
              <a:t>CoM</a:t>
            </a:r>
            <a:r>
              <a:rPr lang="en-IE" altLang="en-US" sz="2000" dirty="0"/>
              <a:t>)</a:t>
            </a:r>
          </a:p>
          <a:p>
            <a:endParaRPr lang="en-IE" altLang="en-US" sz="2000" dirty="0"/>
          </a:p>
          <a:p>
            <a:r>
              <a:rPr lang="en-IE" altLang="en-US" sz="2000" dirty="0"/>
              <a:t>Basic idea: bare winners and bare losers should be identical in all aspects except the bare winners got the </a:t>
            </a:r>
            <a:r>
              <a:rPr lang="en-IE" altLang="en-US" sz="2000" dirty="0" err="1"/>
              <a:t>CoM</a:t>
            </a:r>
            <a:endParaRPr lang="en-IE" altLang="en-US" sz="2000" dirty="0"/>
          </a:p>
          <a:p>
            <a:endParaRPr lang="en-IE" altLang="en-US" sz="2000" dirty="0"/>
          </a:p>
          <a:p>
            <a:r>
              <a:rPr lang="en-IE" altLang="en-US" sz="2000" dirty="0"/>
              <a:t>Therefore, comparing subsequent outcomes, gives the causal effect of </a:t>
            </a:r>
            <a:r>
              <a:rPr lang="en-IE" altLang="en-US" sz="2000" dirty="0" err="1"/>
              <a:t>CoM</a:t>
            </a:r>
            <a:endParaRPr lang="en-IE" altLang="en-US" sz="2000" dirty="0"/>
          </a:p>
          <a:p>
            <a:endParaRPr lang="en-IE" altLang="en-US" sz="2000" dirty="0"/>
          </a:p>
          <a:p>
            <a:endParaRPr lang="en-IE" altLang="en-US" sz="2100" dirty="0"/>
          </a:p>
        </p:txBody>
      </p:sp>
    </p:spTree>
    <p:extLst>
      <p:ext uri="{BB962C8B-B14F-4D97-AF65-F5344CB8AC3E}">
        <p14:creationId xmlns:p14="http://schemas.microsoft.com/office/powerpoint/2010/main" val="20299338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DDD295DA-7761-4C0C-BD94-7758563E7F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Regression Discontinuity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EB1C5E14-4419-4784-8396-212D64AA32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230" y="1163638"/>
            <a:ext cx="9020265" cy="5289698"/>
          </a:xfrm>
        </p:spPr>
        <p:txBody>
          <a:bodyPr/>
          <a:lstStyle/>
          <a:p>
            <a:r>
              <a:rPr lang="en-IE" altLang="en-US" sz="2000" u="sng" dirty="0"/>
              <a:t>EXAMPLE 2</a:t>
            </a:r>
          </a:p>
          <a:p>
            <a:r>
              <a:rPr lang="en-IE" altLang="en-US" sz="2000" dirty="0"/>
              <a:t>Another famous example of RD design is Lee (2008)</a:t>
            </a:r>
          </a:p>
          <a:p>
            <a:pPr lvl="1"/>
            <a:r>
              <a:rPr lang="en-IE" altLang="en-US" sz="1600" dirty="0"/>
              <a:t>Lee, D.S. (2008), “Randomized experiments from non-random selection in US House elections”, </a:t>
            </a:r>
            <a:r>
              <a:rPr lang="en-IE" altLang="en-US" sz="1600" i="1" dirty="0"/>
              <a:t>Journal of Econometrics, </a:t>
            </a:r>
            <a:r>
              <a:rPr lang="en-IE" altLang="en-US" sz="1600" dirty="0"/>
              <a:t>vol. 142 (2): pp 675-697</a:t>
            </a:r>
          </a:p>
          <a:p>
            <a:endParaRPr lang="en-IE" altLang="en-US" sz="2000" dirty="0"/>
          </a:p>
          <a:p>
            <a:endParaRPr lang="en-IE" altLang="en-US" sz="21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E2D4A7-F04C-41C8-B4FF-B72121B444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2465784"/>
            <a:ext cx="5567216" cy="4276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5066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DDD295DA-7761-4C0C-BD94-7758563E7F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Regression Discontinuity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EB1C5E14-4419-4784-8396-212D64AA32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230" y="1163638"/>
            <a:ext cx="9020265" cy="5289698"/>
          </a:xfrm>
        </p:spPr>
        <p:txBody>
          <a:bodyPr/>
          <a:lstStyle/>
          <a:p>
            <a:r>
              <a:rPr lang="en-IE" altLang="en-US" sz="2000" dirty="0"/>
              <a:t>How do we implement RD?</a:t>
            </a:r>
          </a:p>
          <a:p>
            <a:pPr lvl="1"/>
            <a:r>
              <a:rPr lang="en-IE" altLang="en-US" sz="1600" dirty="0"/>
              <a:t>Let’s apply it to the previous graph by Lee (2008)</a:t>
            </a:r>
          </a:p>
          <a:p>
            <a:endParaRPr lang="en-IE" altLang="en-US" sz="2000" dirty="0"/>
          </a:p>
          <a:p>
            <a:r>
              <a:rPr lang="en-IE" altLang="en-US" sz="2000" dirty="0"/>
              <a:t>Outcomes are estimated separately for those to the right and left of the threshold</a:t>
            </a:r>
          </a:p>
          <a:p>
            <a:endParaRPr lang="en-IE" altLang="en-US" sz="2000" dirty="0"/>
          </a:p>
          <a:p>
            <a:endParaRPr lang="en-IE" altLang="en-US" sz="2000" dirty="0"/>
          </a:p>
          <a:p>
            <a:endParaRPr lang="en-IE" altLang="en-US" sz="2000" dirty="0"/>
          </a:p>
          <a:p>
            <a:endParaRPr lang="en-IE" altLang="en-US" sz="2000" dirty="0"/>
          </a:p>
          <a:p>
            <a:r>
              <a:rPr lang="en-IE" altLang="en-US" sz="2000" dirty="0"/>
              <a:t>Note that we subtract the threshold value (0.5) from the forcing variable</a:t>
            </a:r>
          </a:p>
          <a:p>
            <a:pPr lvl="1"/>
            <a:r>
              <a:rPr lang="en-IE" altLang="en-US" sz="1600" dirty="0"/>
              <a:t>This means the treatment effect equals </a:t>
            </a:r>
          </a:p>
          <a:p>
            <a:endParaRPr lang="en-IE" altLang="en-US" sz="2000" dirty="0"/>
          </a:p>
          <a:p>
            <a:r>
              <a:rPr lang="en-IE" altLang="en-US" sz="2000" dirty="0"/>
              <a:t>We don’t have to run two regressions – we can estimate this in a single pooled model</a:t>
            </a:r>
          </a:p>
          <a:p>
            <a:pPr marL="0" indent="0">
              <a:buNone/>
            </a:pPr>
            <a:endParaRPr lang="en-IE" altLang="en-US" sz="2000" dirty="0"/>
          </a:p>
          <a:p>
            <a:pPr marL="0" indent="0">
              <a:buNone/>
            </a:pPr>
            <a:endParaRPr lang="en-IE" altLang="en-US" sz="2000" dirty="0"/>
          </a:p>
          <a:p>
            <a:endParaRPr lang="en-IE" altLang="en-US" sz="2000" dirty="0"/>
          </a:p>
          <a:p>
            <a:pPr marL="0" indent="0">
              <a:buNone/>
            </a:pPr>
            <a:endParaRPr lang="en-IE" altLang="en-US" sz="2000" dirty="0"/>
          </a:p>
          <a:p>
            <a:endParaRPr lang="en-IE" altLang="en-US" sz="21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45AC13-E673-4A5D-93A8-A1FC6EA73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6388" y="2771204"/>
            <a:ext cx="4111224" cy="13778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57678D6-014A-4F72-A112-632A23E0D9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7984" y="4725144"/>
            <a:ext cx="552450" cy="2095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389C0B-7520-4D09-ABCF-04B187592B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9260" y="6045153"/>
            <a:ext cx="6322515" cy="48019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C1E18A1-56A6-42C5-AB47-CFF2A5080AB6}"/>
                  </a:ext>
                </a:extLst>
              </p14:cNvPr>
              <p14:cNvContentPartPr/>
              <p14:nvPr/>
            </p14:nvContentPartPr>
            <p14:xfrm>
              <a:off x="3095640" y="2986200"/>
              <a:ext cx="25560" cy="460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C1E18A1-56A6-42C5-AB47-CFF2A5080AB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86280" y="2976840"/>
                <a:ext cx="44280" cy="64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304600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DDD295DA-7761-4C0C-BD94-7758563E7F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Regression Discontinuity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EB1C5E14-4419-4784-8396-212D64AA32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230" y="1163638"/>
            <a:ext cx="9020265" cy="5289698"/>
          </a:xfrm>
        </p:spPr>
        <p:txBody>
          <a:bodyPr/>
          <a:lstStyle/>
          <a:p>
            <a:r>
              <a:rPr lang="en-IE" altLang="en-US" sz="2000" dirty="0"/>
              <a:t>Validity of the RD design is based on the assumption that treatment assignment is approximately random at the threshold</a:t>
            </a:r>
          </a:p>
          <a:p>
            <a:endParaRPr lang="en-IE" altLang="en-US" sz="2000" dirty="0"/>
          </a:p>
          <a:p>
            <a:r>
              <a:rPr lang="en-IE" altLang="en-US" sz="2000" dirty="0"/>
              <a:t>This implies that “bare winners” and “bare losers” should differ only in their treatment status and </a:t>
            </a:r>
            <a:r>
              <a:rPr lang="en-IE" altLang="en-US" sz="2000" i="1" dirty="0"/>
              <a:t>other pre-treatment covariates should be continuous at the threshold</a:t>
            </a:r>
            <a:endParaRPr lang="en-IE" altLang="en-US" sz="2000" dirty="0"/>
          </a:p>
          <a:p>
            <a:endParaRPr lang="en-IE" altLang="en-US" sz="2000" dirty="0"/>
          </a:p>
          <a:p>
            <a:r>
              <a:rPr lang="en-IE" altLang="en-US" sz="2000" dirty="0"/>
              <a:t>We can test this by checking for discontinuities in observable pre-treatment characteristics</a:t>
            </a:r>
          </a:p>
          <a:p>
            <a:endParaRPr lang="en-IE" altLang="en-US" sz="2000" dirty="0"/>
          </a:p>
          <a:p>
            <a:endParaRPr lang="en-IE" altLang="en-US" sz="2000" dirty="0"/>
          </a:p>
          <a:p>
            <a:endParaRPr lang="en-IE" altLang="en-US" sz="2000" dirty="0"/>
          </a:p>
          <a:p>
            <a:endParaRPr lang="en-IE" altLang="en-US" sz="2000" dirty="0"/>
          </a:p>
          <a:p>
            <a:pPr marL="0" indent="0">
              <a:buNone/>
            </a:pPr>
            <a:endParaRPr lang="en-IE" altLang="en-US" sz="2000" dirty="0"/>
          </a:p>
          <a:p>
            <a:endParaRPr lang="en-IE" altLang="en-US" sz="2100" dirty="0"/>
          </a:p>
        </p:txBody>
      </p:sp>
    </p:spTree>
    <p:extLst>
      <p:ext uri="{BB962C8B-B14F-4D97-AF65-F5344CB8AC3E}">
        <p14:creationId xmlns:p14="http://schemas.microsoft.com/office/powerpoint/2010/main" val="24359320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F9F6CE-031B-0C5E-FEC5-07C707FD8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6FC5EC57-BD2A-1BF1-8431-A3250B3E7A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Regression Discontinuity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B798A4-CA62-C15C-E64A-5345928758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9573" y="1163638"/>
            <a:ext cx="6838931" cy="553243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FDA20E7-DF11-4862-041F-E7667F3F8722}"/>
              </a:ext>
            </a:extLst>
          </p:cNvPr>
          <p:cNvSpPr txBox="1"/>
          <p:nvPr/>
        </p:nvSpPr>
        <p:spPr>
          <a:xfrm>
            <a:off x="179512" y="134076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EXAMPLE 3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2794760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8F309-5379-43AD-B4C0-00895750C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230A9DD2-26EE-31DC-171D-DBB2DC0867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Regression Discontinuity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1BFF9E-C0AE-4AB1-1627-231964BBF4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003" y="1268760"/>
            <a:ext cx="6715357" cy="4960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7066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DDD295DA-7761-4C0C-BD94-7758563E7F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Regression Discontinuity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EB1C5E14-4419-4784-8396-212D64AA32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230" y="1163638"/>
            <a:ext cx="9020265" cy="5289698"/>
          </a:xfrm>
        </p:spPr>
        <p:txBody>
          <a:bodyPr/>
          <a:lstStyle/>
          <a:p>
            <a:r>
              <a:rPr lang="en-IE" altLang="en-US" sz="2000" dirty="0"/>
              <a:t>EXAMPLE 4</a:t>
            </a:r>
          </a:p>
          <a:p>
            <a:endParaRPr lang="en-IE" altLang="en-US" sz="2000" dirty="0"/>
          </a:p>
          <a:p>
            <a:endParaRPr lang="en-IE" altLang="en-US" sz="2000" dirty="0"/>
          </a:p>
          <a:p>
            <a:endParaRPr lang="en-IE" altLang="en-US" sz="2000" dirty="0"/>
          </a:p>
          <a:p>
            <a:pPr marL="0" indent="0">
              <a:buNone/>
            </a:pPr>
            <a:endParaRPr lang="en-IE" altLang="en-US" sz="2000" dirty="0"/>
          </a:p>
          <a:p>
            <a:endParaRPr lang="en-IE" altLang="en-US" sz="21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350586-372A-8A54-62F0-4841902083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1196752"/>
            <a:ext cx="6203602" cy="462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7712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DDD295DA-7761-4C0C-BD94-7758563E7F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Regression Discontinuity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EB1C5E14-4419-4784-8396-212D64AA32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230" y="1163638"/>
            <a:ext cx="9020265" cy="5289698"/>
          </a:xfrm>
        </p:spPr>
        <p:txBody>
          <a:bodyPr/>
          <a:lstStyle/>
          <a:p>
            <a:r>
              <a:rPr lang="en-IE" altLang="en-US" sz="2000" dirty="0"/>
              <a:t>EXAMPLE 4 cont’d</a:t>
            </a:r>
          </a:p>
          <a:p>
            <a:pPr marL="0" indent="0">
              <a:buNone/>
            </a:pPr>
            <a:endParaRPr lang="en-IE" altLang="en-US" sz="2000" dirty="0"/>
          </a:p>
          <a:p>
            <a:r>
              <a:rPr lang="en-IE" altLang="en-US" sz="2000" dirty="0"/>
              <a:t>In 2014, the qualifying age for the contributory state pension increased from 65 to 66 years</a:t>
            </a:r>
          </a:p>
          <a:p>
            <a:pPr lvl="1"/>
            <a:r>
              <a:rPr lang="en-IE" altLang="en-US" sz="1600" dirty="0"/>
              <a:t>The transition state pension was abolished</a:t>
            </a:r>
          </a:p>
          <a:p>
            <a:endParaRPr lang="en-IE" altLang="en-US" sz="2000" dirty="0"/>
          </a:p>
          <a:p>
            <a:r>
              <a:rPr lang="en-IE" altLang="en-US" sz="2000" dirty="0"/>
              <a:t>Implementation of the policy in 2014 was based on a person’s date of birth</a:t>
            </a:r>
          </a:p>
          <a:p>
            <a:pPr lvl="1"/>
            <a:r>
              <a:rPr lang="en-IE" altLang="en-US" sz="1600" dirty="0"/>
              <a:t>Those born before January 1949 could still qualify at age 65</a:t>
            </a:r>
          </a:p>
          <a:p>
            <a:pPr lvl="1"/>
            <a:r>
              <a:rPr lang="en-IE" altLang="en-US" sz="1600" dirty="0"/>
              <a:t>Those born on or after 1 January 1949 had to wait until age 66</a:t>
            </a:r>
          </a:p>
          <a:p>
            <a:pPr lvl="1"/>
            <a:endParaRPr lang="en-IE" altLang="en-US" sz="1600" dirty="0"/>
          </a:p>
          <a:p>
            <a:r>
              <a:rPr lang="en-IE" altLang="en-US" sz="2000" dirty="0"/>
              <a:t>For example,</a:t>
            </a:r>
          </a:p>
          <a:p>
            <a:pPr lvl="1"/>
            <a:r>
              <a:rPr lang="en-IE" altLang="en-US" sz="1600" dirty="0"/>
              <a:t>A 65-year-old in 2014 who was born in December 1948 could receive the transition state pension</a:t>
            </a:r>
          </a:p>
          <a:p>
            <a:pPr lvl="1"/>
            <a:r>
              <a:rPr lang="en-IE" altLang="en-US" sz="1600" dirty="0"/>
              <a:t>A 65-year-old in 2014 who was born in January 1949 could not receive the transition state pension</a:t>
            </a:r>
          </a:p>
          <a:p>
            <a:endParaRPr lang="en-IE" altLang="en-US" sz="2000" dirty="0"/>
          </a:p>
          <a:p>
            <a:endParaRPr lang="en-IE" altLang="en-US" sz="2000" dirty="0"/>
          </a:p>
          <a:p>
            <a:endParaRPr lang="en-IE" altLang="en-US" sz="2000" dirty="0"/>
          </a:p>
          <a:p>
            <a:pPr marL="0" indent="0">
              <a:buNone/>
            </a:pPr>
            <a:endParaRPr lang="en-IE" altLang="en-US" sz="2000" dirty="0"/>
          </a:p>
          <a:p>
            <a:endParaRPr lang="en-IE" altLang="en-US" sz="2100" dirty="0"/>
          </a:p>
        </p:txBody>
      </p:sp>
    </p:spTree>
    <p:extLst>
      <p:ext uri="{BB962C8B-B14F-4D97-AF65-F5344CB8AC3E}">
        <p14:creationId xmlns:p14="http://schemas.microsoft.com/office/powerpoint/2010/main" val="26358262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DDD295DA-7761-4C0C-BD94-7758563E7F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Regression Discontinuity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EB1C5E14-4419-4784-8396-212D64AA32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230" y="1163638"/>
            <a:ext cx="9020265" cy="5289698"/>
          </a:xfrm>
        </p:spPr>
        <p:txBody>
          <a:bodyPr/>
          <a:lstStyle/>
          <a:p>
            <a:r>
              <a:rPr lang="en-IE" altLang="en-US" sz="2000" dirty="0"/>
              <a:t>EXAMPLE 4 cont’d</a:t>
            </a:r>
          </a:p>
          <a:p>
            <a:pPr marL="0" indent="0">
              <a:buNone/>
            </a:pPr>
            <a:endParaRPr lang="en-IE" altLang="en-US" sz="2000" dirty="0"/>
          </a:p>
          <a:p>
            <a:pPr marL="0" indent="0">
              <a:buNone/>
            </a:pPr>
            <a:endParaRPr lang="en-IE" altLang="en-US" sz="2000" dirty="0"/>
          </a:p>
          <a:p>
            <a:endParaRPr lang="en-IE" altLang="en-US" sz="21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B26879-D029-A6D0-9D63-267E37C4A9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" y="1556792"/>
            <a:ext cx="8058150" cy="503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3057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DDD295DA-7761-4C0C-BD94-7758563E7F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Regression Discontinuity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EB1C5E14-4419-4784-8396-212D64AA32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230" y="1163638"/>
            <a:ext cx="9020265" cy="5289698"/>
          </a:xfrm>
        </p:spPr>
        <p:txBody>
          <a:bodyPr/>
          <a:lstStyle/>
          <a:p>
            <a:r>
              <a:rPr lang="en-IE" altLang="en-US" sz="2000" dirty="0"/>
              <a:t>EXAMPLE 4 cont’d</a:t>
            </a:r>
          </a:p>
          <a:p>
            <a:pPr marL="0" indent="0">
              <a:buNone/>
            </a:pPr>
            <a:endParaRPr lang="en-IE" altLang="en-US" sz="2000" dirty="0"/>
          </a:p>
          <a:p>
            <a:pPr marL="0" indent="0">
              <a:buNone/>
            </a:pPr>
            <a:endParaRPr lang="en-IE" altLang="en-US" sz="2000" dirty="0"/>
          </a:p>
          <a:p>
            <a:endParaRPr lang="en-IE" altLang="en-US" sz="2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50EFD3-5C6C-9BC7-31F4-433E20E779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273" y="1556792"/>
            <a:ext cx="7306119" cy="4953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9144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DDD295DA-7761-4C0C-BD94-7758563E7F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Regression Discontinuity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EB1C5E14-4419-4784-8396-212D64AA32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230" y="1163638"/>
            <a:ext cx="9020265" cy="5289698"/>
          </a:xfrm>
        </p:spPr>
        <p:txBody>
          <a:bodyPr/>
          <a:lstStyle/>
          <a:p>
            <a:r>
              <a:rPr lang="en-IE" altLang="en-US" sz="2000" dirty="0"/>
              <a:t>EXAMPLE 4 cont’d</a:t>
            </a:r>
          </a:p>
          <a:p>
            <a:pPr marL="0" indent="0">
              <a:buNone/>
            </a:pPr>
            <a:endParaRPr lang="en-IE" altLang="en-US" sz="2000" dirty="0"/>
          </a:p>
          <a:p>
            <a:pPr marL="0" indent="0">
              <a:buNone/>
            </a:pPr>
            <a:endParaRPr lang="en-IE" altLang="en-US" sz="2000" dirty="0"/>
          </a:p>
          <a:p>
            <a:endParaRPr lang="en-IE" altLang="en-US" sz="21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C36330-A191-B87B-8B9A-F7FFCA0A16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5228" y="1628800"/>
            <a:ext cx="7371228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99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DDD295DA-7761-4C0C-BD94-7758563E7F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Regression Discontinuity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EB1C5E14-4419-4784-8396-212D64AA32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230" y="1163638"/>
            <a:ext cx="9020265" cy="5289698"/>
          </a:xfrm>
        </p:spPr>
        <p:txBody>
          <a:bodyPr/>
          <a:lstStyle/>
          <a:p>
            <a:r>
              <a:rPr lang="en-IE" altLang="en-US" sz="2000" dirty="0"/>
              <a:t>EXAMPLE 4 cont’d</a:t>
            </a:r>
          </a:p>
          <a:p>
            <a:pPr marL="0" indent="0">
              <a:buNone/>
            </a:pPr>
            <a:endParaRPr lang="en-IE" altLang="en-US" sz="2000" dirty="0"/>
          </a:p>
          <a:p>
            <a:r>
              <a:rPr lang="en-IE" altLang="en-US" sz="2000" dirty="0"/>
              <a:t>No clear evidence of a causal effect of the policy change on retirement rates</a:t>
            </a:r>
          </a:p>
          <a:p>
            <a:endParaRPr lang="en-IE" altLang="en-US" sz="2000" dirty="0"/>
          </a:p>
          <a:p>
            <a:r>
              <a:rPr lang="en-IE" altLang="en-US" sz="2000" dirty="0"/>
              <a:t>Several potential reasons</a:t>
            </a:r>
          </a:p>
          <a:p>
            <a:pPr lvl="1"/>
            <a:r>
              <a:rPr lang="en-IE" altLang="en-US" sz="1600" dirty="0"/>
              <a:t>Retirement norms / expectations unchanged</a:t>
            </a:r>
          </a:p>
          <a:p>
            <a:pPr lvl="1"/>
            <a:r>
              <a:rPr lang="en-IE" altLang="en-US" sz="1600" dirty="0"/>
              <a:t>Occupational pensions unchanged</a:t>
            </a:r>
          </a:p>
          <a:p>
            <a:pPr lvl="1"/>
            <a:r>
              <a:rPr lang="en-IE" altLang="en-US" sz="1600" dirty="0"/>
              <a:t>Jobseeker’s Benefit seen as a de-facto pension payment</a:t>
            </a:r>
          </a:p>
          <a:p>
            <a:endParaRPr lang="en-IE" altLang="en-US" sz="2000" dirty="0"/>
          </a:p>
          <a:p>
            <a:endParaRPr lang="en-IE" altLang="en-US" sz="2000" dirty="0"/>
          </a:p>
          <a:p>
            <a:pPr marL="0" indent="0">
              <a:buNone/>
            </a:pPr>
            <a:endParaRPr lang="en-IE" altLang="en-US" sz="2000" dirty="0"/>
          </a:p>
          <a:p>
            <a:endParaRPr lang="en-IE" altLang="en-US" sz="2100" dirty="0"/>
          </a:p>
        </p:txBody>
      </p:sp>
    </p:spTree>
    <p:extLst>
      <p:ext uri="{BB962C8B-B14F-4D97-AF65-F5344CB8AC3E}">
        <p14:creationId xmlns:p14="http://schemas.microsoft.com/office/powerpoint/2010/main" val="301958385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DDD295DA-7761-4C0C-BD94-7758563E7F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Regression Discontinuity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EB1C5E14-4419-4784-8396-212D64AA32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230" y="1163638"/>
            <a:ext cx="9020265" cy="5289698"/>
          </a:xfrm>
        </p:spPr>
        <p:txBody>
          <a:bodyPr/>
          <a:lstStyle/>
          <a:p>
            <a:r>
              <a:rPr lang="en-IE" altLang="en-US" sz="2000" dirty="0"/>
              <a:t>EXAMPLE 5</a:t>
            </a:r>
          </a:p>
          <a:p>
            <a:pPr marL="0" indent="0">
              <a:buNone/>
            </a:pPr>
            <a:endParaRPr lang="en-IE" altLang="en-US" sz="2000" dirty="0"/>
          </a:p>
          <a:p>
            <a:endParaRPr lang="en-IE" altLang="en-US" sz="21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DE0B4A-6C8E-E760-9969-E53624C5F2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9298" y="1484784"/>
            <a:ext cx="7454702" cy="5027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73113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DDD295DA-7761-4C0C-BD94-7758563E7F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Regression Discontinuity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EB1C5E14-4419-4784-8396-212D64AA32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230" y="1163638"/>
            <a:ext cx="9020265" cy="5289698"/>
          </a:xfrm>
        </p:spPr>
        <p:txBody>
          <a:bodyPr/>
          <a:lstStyle/>
          <a:p>
            <a:r>
              <a:rPr lang="en-IE" altLang="en-US" sz="2000" dirty="0"/>
              <a:t>EXAMPLE 5 cont’d</a:t>
            </a:r>
          </a:p>
          <a:p>
            <a:pPr marL="0" indent="0">
              <a:buNone/>
            </a:pPr>
            <a:endParaRPr lang="en-IE" altLang="en-US" sz="2000" dirty="0"/>
          </a:p>
          <a:p>
            <a:endParaRPr lang="en-IE" altLang="en-US" sz="2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188D79-5AEB-2A8A-1DEE-564B9EDF4F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8740" y="1556792"/>
            <a:ext cx="6417716" cy="5031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25077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DDD295DA-7761-4C0C-BD94-7758563E7F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Regression Discontinuity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EB1C5E14-4419-4784-8396-212D64AA32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1867" y="1163638"/>
            <a:ext cx="9020265" cy="5289698"/>
          </a:xfrm>
        </p:spPr>
        <p:txBody>
          <a:bodyPr/>
          <a:lstStyle/>
          <a:p>
            <a:r>
              <a:rPr lang="en-IE" altLang="en-US" sz="2000" dirty="0"/>
              <a:t>EXAMPLE 6 cont’d</a:t>
            </a:r>
          </a:p>
          <a:p>
            <a:endParaRPr lang="en-IE" altLang="en-US" sz="2000" dirty="0"/>
          </a:p>
          <a:p>
            <a:pPr marL="0" indent="0">
              <a:buNone/>
            </a:pPr>
            <a:endParaRPr lang="en-IE" altLang="en-US" sz="2000" dirty="0"/>
          </a:p>
          <a:p>
            <a:endParaRPr lang="en-IE" altLang="en-US" sz="21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BF0DD6-127E-22FB-6C3F-D11E9538E4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28800"/>
            <a:ext cx="9144000" cy="12134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BA6F289-F406-47C5-35AB-56E62AC15E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3223689"/>
            <a:ext cx="6591300" cy="246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8263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DDD295DA-7761-4C0C-BD94-7758563E7F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Regression Discontinuity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EB1C5E14-4419-4784-8396-212D64AA32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1867" y="1163638"/>
            <a:ext cx="9020265" cy="5289698"/>
          </a:xfrm>
        </p:spPr>
        <p:txBody>
          <a:bodyPr/>
          <a:lstStyle/>
          <a:p>
            <a:r>
              <a:rPr lang="en-IE" altLang="en-US" sz="2000" dirty="0"/>
              <a:t>EXAMPLE 6 cont’d</a:t>
            </a:r>
          </a:p>
          <a:p>
            <a:endParaRPr lang="en-IE" altLang="en-US" sz="2000" dirty="0"/>
          </a:p>
          <a:p>
            <a:pPr marL="0" indent="0">
              <a:buNone/>
            </a:pPr>
            <a:endParaRPr lang="en-IE" altLang="en-US" sz="2000" dirty="0"/>
          </a:p>
          <a:p>
            <a:endParaRPr lang="en-IE" altLang="en-US" sz="2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891AA1-97A1-7D4D-7FB2-A142D650B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1484784"/>
            <a:ext cx="6192688" cy="5066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5660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46DA1-BC6C-B846-9BE1-ED750352D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9C6B5504-E76B-D0C4-D3C0-C6095C10FF6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2492896"/>
            <a:ext cx="9020265" cy="1152128"/>
          </a:xfrm>
        </p:spPr>
        <p:txBody>
          <a:bodyPr/>
          <a:lstStyle/>
          <a:p>
            <a:pPr marL="0" indent="0" algn="ctr">
              <a:buNone/>
            </a:pPr>
            <a:r>
              <a:rPr lang="en-GB" altLang="en-US" sz="5500" dirty="0"/>
              <a:t>Instrumental Variables</a:t>
            </a:r>
            <a:endParaRPr lang="en-IE" altLang="en-US" sz="5500" dirty="0"/>
          </a:p>
        </p:txBody>
      </p:sp>
    </p:spTree>
    <p:extLst>
      <p:ext uri="{BB962C8B-B14F-4D97-AF65-F5344CB8AC3E}">
        <p14:creationId xmlns:p14="http://schemas.microsoft.com/office/powerpoint/2010/main" val="58129163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AB619-467F-0EF7-C58C-1797876F6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55577783-558D-25D4-F97A-B8B7A738D1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Instrumental Variables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813566E1-0B92-E807-B797-772E43655E1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230" y="1163638"/>
            <a:ext cx="9020265" cy="5255865"/>
          </a:xfrm>
        </p:spPr>
        <p:txBody>
          <a:bodyPr/>
          <a:lstStyle/>
          <a:p>
            <a:r>
              <a:rPr lang="en-IE" altLang="en-US" sz="2500" dirty="0"/>
              <a:t>Suppose you are given the following information…</a:t>
            </a:r>
          </a:p>
          <a:p>
            <a:endParaRPr lang="en-IE" altLang="en-US" sz="2500" dirty="0"/>
          </a:p>
          <a:p>
            <a:r>
              <a:rPr lang="en-IE" altLang="en-US" sz="2500" dirty="0"/>
              <a:t>You have data on how close a person lives to college. Let’s call this variable “Z”. You know that the closer a person lives to college, the more education they are likely to acquire.</a:t>
            </a:r>
          </a:p>
          <a:p>
            <a:endParaRPr lang="en-IE" altLang="en-US" sz="2500" dirty="0"/>
          </a:p>
          <a:p>
            <a:r>
              <a:rPr lang="en-IE" altLang="en-US" sz="2500" dirty="0"/>
              <a:t>Specifically, a one unit increase in Z is associated with 0.2 more years of education and $500 higher earnings.</a:t>
            </a:r>
          </a:p>
          <a:p>
            <a:endParaRPr lang="en-IE" altLang="en-US" sz="2500" dirty="0"/>
          </a:p>
          <a:p>
            <a:r>
              <a:rPr lang="en-IE" altLang="en-US" sz="2500" dirty="0"/>
              <a:t>Could you estimate the causal effect of one additional year of education on earnings from this information?</a:t>
            </a:r>
          </a:p>
        </p:txBody>
      </p:sp>
    </p:spTree>
    <p:extLst>
      <p:ext uri="{BB962C8B-B14F-4D97-AF65-F5344CB8AC3E}">
        <p14:creationId xmlns:p14="http://schemas.microsoft.com/office/powerpoint/2010/main" val="243097592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DDD295DA-7761-4C0C-BD94-7758563E7F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Instrumental Variables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23" name="Content Placeholder 2">
                <a:extLst>
                  <a:ext uri="{FF2B5EF4-FFF2-40B4-BE49-F238E27FC236}">
                    <a16:creationId xmlns:a16="http://schemas.microsoft.com/office/drawing/2014/main" id="{EB1C5E14-4419-4784-8396-212D64AA3288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107950" y="1341438"/>
                <a:ext cx="8785225" cy="5183187"/>
              </a:xfrm>
            </p:spPr>
            <p:txBody>
              <a:bodyPr/>
              <a:lstStyle/>
              <a:p>
                <a:r>
                  <a:rPr lang="en-IE" altLang="en-US" sz="2800" dirty="0"/>
                  <a:t>Example: suppose we are interested in estimating the causal effect of education on earnings</a:t>
                </a:r>
              </a:p>
              <a:p>
                <a:endParaRPr lang="en-IE" altLang="en-US" sz="2800" dirty="0"/>
              </a:p>
              <a:p>
                <a:r>
                  <a:rPr lang="en-IE" altLang="en-US" sz="2800" dirty="0"/>
                  <a:t>The true model (that we would like to estimate) is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IE" altLang="en-US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E" altLang="en-US" sz="28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IE" altLang="en-US" sz="2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IE" alt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IE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IE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IE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sSub>
                      <m:sSubPr>
                        <m:ctrlP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IE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IE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IE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IE" altLang="en-US" sz="2800" b="0" dirty="0">
                    <a:ea typeface="Cambria Math" panose="02040503050406030204" pitchFamily="18" charset="0"/>
                  </a:rPr>
                  <a:t>		(1)</a:t>
                </a:r>
              </a:p>
              <a:p>
                <a:pPr marL="0" indent="0">
                  <a:buNone/>
                </a:pPr>
                <a:endParaRPr lang="en-IE" altLang="en-US" sz="2800" dirty="0"/>
              </a:p>
              <a:p>
                <a:r>
                  <a:rPr lang="en-IE" altLang="en-US" sz="2800" dirty="0"/>
                  <a:t>We have data on earnings (Y) and schooling (S), but…ability (A) is unobserved (or unobservable)</a:t>
                </a:r>
              </a:p>
            </p:txBody>
          </p:sp>
        </mc:Choice>
        <mc:Fallback xmlns="">
          <p:sp>
            <p:nvSpPr>
              <p:cNvPr id="30723" name="Content Placeholder 2">
                <a:extLst>
                  <a:ext uri="{FF2B5EF4-FFF2-40B4-BE49-F238E27FC236}">
                    <a16:creationId xmlns:a16="http://schemas.microsoft.com/office/drawing/2014/main" id="{EB1C5E14-4419-4784-8396-212D64AA328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950" y="1341438"/>
                <a:ext cx="8785225" cy="5183187"/>
              </a:xfrm>
              <a:blipFill>
                <a:blip r:embed="rId2"/>
                <a:stretch>
                  <a:fillRect l="-1249" t="-1176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035515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DDD295DA-7761-4C0C-BD94-7758563E7F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Instrumental Variables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23" name="Content Placeholder 2">
                <a:extLst>
                  <a:ext uri="{FF2B5EF4-FFF2-40B4-BE49-F238E27FC236}">
                    <a16:creationId xmlns:a16="http://schemas.microsoft.com/office/drawing/2014/main" id="{EB1C5E14-4419-4784-8396-212D64AA3288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107950" y="1341438"/>
                <a:ext cx="8785225" cy="5183187"/>
              </a:xfrm>
            </p:spPr>
            <p:txBody>
              <a:bodyPr/>
              <a:lstStyle/>
              <a:p>
                <a:r>
                  <a:rPr lang="en-IE" altLang="en-US" sz="2800" dirty="0"/>
                  <a:t>We could estimate the following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IE" altLang="en-US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E" altLang="en-US" sz="28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IE" altLang="en-US" sz="2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IE" alt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IE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IE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IE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sSub>
                      <m:sSubPr>
                        <m:ctrlP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IE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IE" altLang="en-US" sz="2800" b="0" dirty="0">
                    <a:ea typeface="Cambria Math" panose="02040503050406030204" pitchFamily="18" charset="0"/>
                  </a:rPr>
                  <a:t>		(2)</a:t>
                </a:r>
              </a:p>
              <a:p>
                <a:pPr marL="0" indent="0">
                  <a:buNone/>
                </a:pPr>
                <a:endParaRPr lang="en-IE" altLang="en-US" sz="2800" dirty="0"/>
              </a:p>
            </p:txBody>
          </p:sp>
        </mc:Choice>
        <mc:Fallback xmlns="">
          <p:sp>
            <p:nvSpPr>
              <p:cNvPr id="30723" name="Content Placeholder 2">
                <a:extLst>
                  <a:ext uri="{FF2B5EF4-FFF2-40B4-BE49-F238E27FC236}">
                    <a16:creationId xmlns:a16="http://schemas.microsoft.com/office/drawing/2014/main" id="{EB1C5E14-4419-4784-8396-212D64AA328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950" y="1341438"/>
                <a:ext cx="8785225" cy="5183187"/>
              </a:xfrm>
              <a:blipFill>
                <a:blip r:embed="rId2"/>
                <a:stretch>
                  <a:fillRect l="-1249" t="-1176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222817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B611F-739C-0F7B-1B1E-5B34E9E58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689D8ACC-DA88-DE5E-4B3D-9E90198744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Instrumental Variables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23" name="Content Placeholder 2">
                <a:extLst>
                  <a:ext uri="{FF2B5EF4-FFF2-40B4-BE49-F238E27FC236}">
                    <a16:creationId xmlns:a16="http://schemas.microsoft.com/office/drawing/2014/main" id="{1D74A2EF-F523-87EE-5F15-246F868B883E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107950" y="1341438"/>
                <a:ext cx="8785225" cy="5183187"/>
              </a:xfrm>
            </p:spPr>
            <p:txBody>
              <a:bodyPr/>
              <a:lstStyle/>
              <a:p>
                <a:r>
                  <a:rPr lang="en-IE" altLang="en-US" sz="2800" dirty="0"/>
                  <a:t>We could estimate the following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IE" altLang="en-US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E" altLang="en-US" sz="28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IE" altLang="en-US" sz="2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IE" alt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IE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IE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IE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sSub>
                      <m:sSubPr>
                        <m:ctrlP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IE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IE" altLang="en-US" sz="2800" b="0" dirty="0">
                    <a:ea typeface="Cambria Math" panose="02040503050406030204" pitchFamily="18" charset="0"/>
                  </a:rPr>
                  <a:t>		(2)</a:t>
                </a:r>
              </a:p>
              <a:p>
                <a:pPr marL="0" indent="0">
                  <a:buNone/>
                </a:pPr>
                <a:endParaRPr lang="en-IE" altLang="en-US" sz="2800" dirty="0"/>
              </a:p>
              <a:p>
                <a:r>
                  <a:rPr lang="en-IE" altLang="en-US" sz="2800" dirty="0"/>
                  <a:t>But our estimate of </a:t>
                </a:r>
                <a14:m>
                  <m:oMath xmlns:m="http://schemas.openxmlformats.org/officeDocument/2006/math">
                    <m:r>
                      <a:rPr lang="en-IE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IE" altLang="en-US" sz="2800" dirty="0"/>
                  <a:t> would be biased (omitted variable bias)</a:t>
                </a:r>
              </a:p>
              <a:p>
                <a:endParaRPr lang="en-IE" altLang="en-US" sz="2800" dirty="0"/>
              </a:p>
              <a:p>
                <a:pPr algn="ctr"/>
                <a:r>
                  <a:rPr lang="en-IE" altLang="en-US" sz="2800" dirty="0"/>
                  <a:t>Note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IE" alt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E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acc>
                    <m:r>
                      <a:rPr lang="en-IE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𝐶𝑜𝑣</m:t>
                        </m:r>
                        <m: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𝑌𝑆</m:t>
                        </m:r>
                        <m: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𝑉𝑎𝑟</m:t>
                        </m:r>
                        <m: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  <m: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IE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IE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IE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IE" alt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f>
                      <m:fPr>
                        <m:ctrlPr>
                          <a:rPr lang="en-IE" alt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𝐶𝑜𝑣</m:t>
                        </m:r>
                        <m: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𝐴𝑆</m:t>
                        </m:r>
                        <m: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𝑉𝑎𝑟</m:t>
                        </m:r>
                        <m: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  <m: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IE" altLang="en-US" sz="2800" dirty="0"/>
                  <a:t>		(3)</a:t>
                </a:r>
              </a:p>
              <a:p>
                <a:endParaRPr lang="en-IE" altLang="en-US" sz="2800" dirty="0"/>
              </a:p>
              <a:p>
                <a:r>
                  <a:rPr lang="en-IE" altLang="en-US" sz="2800" dirty="0"/>
                  <a:t>Likely biased upwards. Why?</a:t>
                </a:r>
              </a:p>
            </p:txBody>
          </p:sp>
        </mc:Choice>
        <mc:Fallback xmlns="">
          <p:sp>
            <p:nvSpPr>
              <p:cNvPr id="30723" name="Content Placeholder 2">
                <a:extLst>
                  <a:ext uri="{FF2B5EF4-FFF2-40B4-BE49-F238E27FC236}">
                    <a16:creationId xmlns:a16="http://schemas.microsoft.com/office/drawing/2014/main" id="{EB1C5E14-4419-4784-8396-212D64AA328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950" y="1341438"/>
                <a:ext cx="8785225" cy="5183187"/>
              </a:xfrm>
              <a:blipFill>
                <a:blip r:embed="rId2"/>
                <a:stretch>
                  <a:fillRect l="-1249" t="-1176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13114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DDD295DA-7761-4C0C-BD94-7758563E7F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Instrumental Variables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EB1C5E14-4419-4784-8396-212D64AA32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950" y="1268760"/>
            <a:ext cx="8928546" cy="5255865"/>
          </a:xfrm>
        </p:spPr>
        <p:txBody>
          <a:bodyPr/>
          <a:lstStyle/>
          <a:p>
            <a:pPr marL="0" indent="0">
              <a:buNone/>
            </a:pPr>
            <a:r>
              <a:rPr lang="en-IE" altLang="en-US" sz="2800" dirty="0"/>
              <a:t>The solution? (provided we have an instrument, Z)</a:t>
            </a:r>
          </a:p>
          <a:p>
            <a:pPr marL="0" indent="0">
              <a:buNone/>
            </a:pPr>
            <a:endParaRPr lang="en-IE" altLang="en-US" sz="2800" dirty="0"/>
          </a:p>
          <a:p>
            <a:pPr marL="0" indent="0">
              <a:buNone/>
            </a:pPr>
            <a:endParaRPr lang="en-IE" altLang="en-US" sz="2800" dirty="0"/>
          </a:p>
          <a:p>
            <a:pPr marL="0" indent="0">
              <a:buNone/>
            </a:pPr>
            <a:endParaRPr lang="en-IE" altLang="en-US" sz="2800" dirty="0"/>
          </a:p>
          <a:p>
            <a:pPr marL="0" indent="0">
              <a:buNone/>
            </a:pPr>
            <a:endParaRPr lang="en-IE" altLang="en-US" sz="2800" dirty="0"/>
          </a:p>
          <a:p>
            <a:pPr marL="0" indent="0">
              <a:buNone/>
            </a:pPr>
            <a:endParaRPr lang="en-IE" altLang="en-US" sz="2800" dirty="0"/>
          </a:p>
          <a:p>
            <a:r>
              <a:rPr lang="en-IE" altLang="en-US" sz="2800" dirty="0"/>
              <a:t>We want an instrument that is strongly correlated with S</a:t>
            </a:r>
          </a:p>
          <a:p>
            <a:r>
              <a:rPr lang="en-IE" altLang="en-US" sz="2800" dirty="0"/>
              <a:t>And…. </a:t>
            </a:r>
            <a:r>
              <a:rPr lang="en-IE" altLang="en-US" sz="2800" b="1" dirty="0"/>
              <a:t>only</a:t>
            </a:r>
            <a:r>
              <a:rPr lang="en-IE" altLang="en-US" sz="2800" dirty="0"/>
              <a:t> affects Y through its impact on S (exclusion restriction)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A497CF2-9BD2-42B2-B132-9E0340F43AD0}"/>
              </a:ext>
            </a:extLst>
          </p:cNvPr>
          <p:cNvSpPr/>
          <p:nvPr/>
        </p:nvSpPr>
        <p:spPr>
          <a:xfrm>
            <a:off x="3347864" y="2060848"/>
            <a:ext cx="6463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DD5009-8AAB-48F6-9C1D-380A6988688E}"/>
              </a:ext>
            </a:extLst>
          </p:cNvPr>
          <p:cNvSpPr/>
          <p:nvPr/>
        </p:nvSpPr>
        <p:spPr>
          <a:xfrm>
            <a:off x="5593956" y="2031231"/>
            <a:ext cx="49021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25B6C8D2-6DDB-40CB-A7E9-6244B2EA145E}"/>
                  </a:ext>
                </a:extLst>
              </p:cNvPr>
              <p:cNvSpPr/>
              <p:nvPr/>
            </p:nvSpPr>
            <p:spPr>
              <a:xfrm>
                <a:off x="3275856" y="3153742"/>
                <a:ext cx="714811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altLang="en-US" sz="5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</m:oMath>
                  </m:oMathPara>
                </a14:m>
                <a:endParaRPr lang="en-IE" altLang="en-US" sz="54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25B6C8D2-6DDB-40CB-A7E9-6244B2EA145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6" y="3153742"/>
                <a:ext cx="714811" cy="92333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D5F960E-EF6A-4FF2-ACDE-DACEFE90E948}"/>
              </a:ext>
            </a:extLst>
          </p:cNvPr>
          <p:cNvCxnSpPr>
            <a:cxnSpLocks/>
          </p:cNvCxnSpPr>
          <p:nvPr/>
        </p:nvCxnSpPr>
        <p:spPr>
          <a:xfrm>
            <a:off x="3923928" y="2492896"/>
            <a:ext cx="1626210" cy="0"/>
          </a:xfrm>
          <a:prstGeom prst="straightConnector1">
            <a:avLst/>
          </a:prstGeom>
          <a:ln w="857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86AA12C-F064-46A0-A4CB-E64AA44E3FA0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3990667" y="2808234"/>
            <a:ext cx="1626210" cy="807173"/>
          </a:xfrm>
          <a:prstGeom prst="straightConnector1">
            <a:avLst/>
          </a:prstGeom>
          <a:ln w="857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DDC5D39-F42A-4B8F-8873-6A6475C0C9D0}"/>
              </a:ext>
            </a:extLst>
          </p:cNvPr>
          <p:cNvCxnSpPr>
            <a:cxnSpLocks/>
          </p:cNvCxnSpPr>
          <p:nvPr/>
        </p:nvCxnSpPr>
        <p:spPr>
          <a:xfrm flipV="1">
            <a:off x="3707904" y="2780928"/>
            <a:ext cx="0" cy="648072"/>
          </a:xfrm>
          <a:prstGeom prst="straightConnector1">
            <a:avLst/>
          </a:prstGeom>
          <a:ln w="857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77DC0D88-B981-49A7-AA10-7FB3E83BAED3}"/>
              </a:ext>
            </a:extLst>
          </p:cNvPr>
          <p:cNvSpPr/>
          <p:nvPr/>
        </p:nvSpPr>
        <p:spPr>
          <a:xfrm>
            <a:off x="1243957" y="2060848"/>
            <a:ext cx="6078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Z</a:t>
            </a:r>
            <a:endParaRPr lang="en-US" sz="540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60F520F-DCAC-418C-BAAC-4DC066F2852F}"/>
              </a:ext>
            </a:extLst>
          </p:cNvPr>
          <p:cNvCxnSpPr>
            <a:cxnSpLocks/>
          </p:cNvCxnSpPr>
          <p:nvPr/>
        </p:nvCxnSpPr>
        <p:spPr>
          <a:xfrm>
            <a:off x="1835696" y="2492896"/>
            <a:ext cx="1626210" cy="0"/>
          </a:xfrm>
          <a:prstGeom prst="straightConnector1">
            <a:avLst/>
          </a:prstGeom>
          <a:ln w="8572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287111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DDD295DA-7761-4C0C-BD94-7758563E7F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Instrumental Variables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EB1C5E14-4419-4784-8396-212D64AA32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950" y="1268760"/>
            <a:ext cx="8928546" cy="5255865"/>
          </a:xfrm>
        </p:spPr>
        <p:txBody>
          <a:bodyPr/>
          <a:lstStyle/>
          <a:p>
            <a:pPr marL="0" indent="0">
              <a:buNone/>
            </a:pPr>
            <a:r>
              <a:rPr lang="en-IE" altLang="en-US" sz="2800" dirty="0"/>
              <a:t>A graphical summary of the problem</a:t>
            </a:r>
          </a:p>
          <a:p>
            <a:pPr marL="0" indent="0">
              <a:buNone/>
            </a:pPr>
            <a:endParaRPr lang="en-IE" altLang="en-US" sz="2800" dirty="0"/>
          </a:p>
          <a:p>
            <a:r>
              <a:rPr lang="en-IE" altLang="en-US" sz="2800" dirty="0"/>
              <a:t>Ideally, we want</a:t>
            </a:r>
          </a:p>
          <a:p>
            <a:pPr marL="0" indent="0">
              <a:buNone/>
            </a:pPr>
            <a:endParaRPr lang="en-IE" altLang="en-US" sz="2800" dirty="0"/>
          </a:p>
          <a:p>
            <a:endParaRPr lang="en-IE" altLang="en-US" sz="2800" dirty="0"/>
          </a:p>
          <a:p>
            <a:endParaRPr lang="en-IE" altLang="en-US" sz="2800" dirty="0"/>
          </a:p>
          <a:p>
            <a:endParaRPr lang="en-IE" altLang="en-US" sz="2800" dirty="0"/>
          </a:p>
          <a:p>
            <a:r>
              <a:rPr lang="en-IE" altLang="en-US" sz="2800" dirty="0"/>
              <a:t>But we have (the problem)</a:t>
            </a:r>
          </a:p>
          <a:p>
            <a:pPr marL="0" indent="0">
              <a:buNone/>
            </a:pPr>
            <a:endParaRPr lang="en-IE" altLang="en-US" sz="28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A497CF2-9BD2-42B2-B132-9E0340F43AD0}"/>
              </a:ext>
            </a:extLst>
          </p:cNvPr>
          <p:cNvSpPr/>
          <p:nvPr/>
        </p:nvSpPr>
        <p:spPr>
          <a:xfrm>
            <a:off x="5508104" y="2060848"/>
            <a:ext cx="6463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DD5009-8AAB-48F6-9C1D-380A6988688E}"/>
              </a:ext>
            </a:extLst>
          </p:cNvPr>
          <p:cNvSpPr/>
          <p:nvPr/>
        </p:nvSpPr>
        <p:spPr>
          <a:xfrm>
            <a:off x="7854394" y="2031231"/>
            <a:ext cx="49021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25B6C8D2-6DDB-40CB-A7E9-6244B2EA145E}"/>
                  </a:ext>
                </a:extLst>
              </p:cNvPr>
              <p:cNvSpPr/>
              <p:nvPr/>
            </p:nvSpPr>
            <p:spPr>
              <a:xfrm>
                <a:off x="5513373" y="3068960"/>
                <a:ext cx="714811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altLang="en-US" sz="5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</m:oMath>
                  </m:oMathPara>
                </a14:m>
                <a:endParaRPr lang="en-IE" altLang="en-US" sz="54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25B6C8D2-6DDB-40CB-A7E9-6244B2EA145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373" y="3068960"/>
                <a:ext cx="714811" cy="92333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D5F960E-EF6A-4FF2-ACDE-DACEFE90E948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6228184" y="2492896"/>
            <a:ext cx="1626210" cy="0"/>
          </a:xfrm>
          <a:prstGeom prst="straightConnector1">
            <a:avLst/>
          </a:prstGeom>
          <a:ln w="857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86AA12C-F064-46A0-A4CB-E64AA44E3FA0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6228184" y="2723452"/>
            <a:ext cx="1626210" cy="807173"/>
          </a:xfrm>
          <a:prstGeom prst="straightConnector1">
            <a:avLst/>
          </a:prstGeom>
          <a:ln w="857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4A45870A-FA89-4A99-A22E-3B5BA5E06D9F}"/>
              </a:ext>
            </a:extLst>
          </p:cNvPr>
          <p:cNvSpPr/>
          <p:nvPr/>
        </p:nvSpPr>
        <p:spPr>
          <a:xfrm>
            <a:off x="5508103" y="4568353"/>
            <a:ext cx="6463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172795B-AB05-499E-BAF0-92EA55FC1BD6}"/>
              </a:ext>
            </a:extLst>
          </p:cNvPr>
          <p:cNvCxnSpPr>
            <a:cxnSpLocks/>
          </p:cNvCxnSpPr>
          <p:nvPr/>
        </p:nvCxnSpPr>
        <p:spPr>
          <a:xfrm>
            <a:off x="6228184" y="5030018"/>
            <a:ext cx="1626210" cy="0"/>
          </a:xfrm>
          <a:prstGeom prst="straightConnector1">
            <a:avLst/>
          </a:prstGeom>
          <a:ln w="857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6A6774F0-3756-4B5C-9200-6B37DA16D009}"/>
              </a:ext>
            </a:extLst>
          </p:cNvPr>
          <p:cNvSpPr/>
          <p:nvPr/>
        </p:nvSpPr>
        <p:spPr>
          <a:xfrm>
            <a:off x="7854394" y="4493539"/>
            <a:ext cx="49021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0746FC99-49E2-4D51-B463-0F4CC170C45F}"/>
                  </a:ext>
                </a:extLst>
              </p:cNvPr>
              <p:cNvSpPr/>
              <p:nvPr/>
            </p:nvSpPr>
            <p:spPr>
              <a:xfrm>
                <a:off x="5513373" y="5674022"/>
                <a:ext cx="714811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altLang="en-US" sz="5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</m:oMath>
                  </m:oMathPara>
                </a14:m>
                <a:endParaRPr lang="en-IE" altLang="en-US" sz="5400" dirty="0"/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0746FC99-49E2-4D51-B463-0F4CC170C4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373" y="5674022"/>
                <a:ext cx="714811" cy="9233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5D061C7-763B-47E7-9BEB-41D9539F86CD}"/>
              </a:ext>
            </a:extLst>
          </p:cNvPr>
          <p:cNvCxnSpPr>
            <a:cxnSpLocks/>
          </p:cNvCxnSpPr>
          <p:nvPr/>
        </p:nvCxnSpPr>
        <p:spPr>
          <a:xfrm flipV="1">
            <a:off x="6235807" y="5308147"/>
            <a:ext cx="1626210" cy="807173"/>
          </a:xfrm>
          <a:prstGeom prst="straightConnector1">
            <a:avLst/>
          </a:prstGeom>
          <a:ln w="857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DDC5D39-F42A-4B8F-8873-6A6475C0C9D0}"/>
              </a:ext>
            </a:extLst>
          </p:cNvPr>
          <p:cNvCxnSpPr>
            <a:cxnSpLocks/>
          </p:cNvCxnSpPr>
          <p:nvPr/>
        </p:nvCxnSpPr>
        <p:spPr>
          <a:xfrm flipV="1">
            <a:off x="5868144" y="5301208"/>
            <a:ext cx="0" cy="648072"/>
          </a:xfrm>
          <a:prstGeom prst="straightConnector1">
            <a:avLst/>
          </a:prstGeom>
          <a:ln w="857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825980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DDD295DA-7761-4C0C-BD94-7758563E7F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Instrumental Variables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23" name="Content Placeholder 2">
                <a:extLst>
                  <a:ext uri="{FF2B5EF4-FFF2-40B4-BE49-F238E27FC236}">
                    <a16:creationId xmlns:a16="http://schemas.microsoft.com/office/drawing/2014/main" id="{EB1C5E14-4419-4784-8396-212D64AA3288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16231" y="1163638"/>
                <a:ext cx="8928546" cy="5255865"/>
              </a:xfrm>
            </p:spPr>
            <p:txBody>
              <a:bodyPr/>
              <a:lstStyle/>
              <a:p>
                <a:r>
                  <a:rPr lang="en-IE" altLang="en-US" sz="2800" dirty="0"/>
                  <a:t>The proposed instrument (Z)</a:t>
                </a:r>
              </a:p>
              <a:p>
                <a:pPr lvl="1"/>
                <a:r>
                  <a:rPr lang="en-IE" altLang="en-US" sz="2400" dirty="0"/>
                  <a:t>Proximity to college</a:t>
                </a:r>
              </a:p>
              <a:p>
                <a:endParaRPr lang="en-IE" altLang="en-US" sz="2800" dirty="0"/>
              </a:p>
              <a:p>
                <a:r>
                  <a:rPr lang="en-IE" altLang="en-US" sz="2800" dirty="0"/>
                  <a:t>Suppose a one unit increase in Z is associated with 0.2 more years of education and $500 higher earnings</a:t>
                </a:r>
              </a:p>
              <a:p>
                <a:pPr lvl="1"/>
                <a:r>
                  <a:rPr lang="en-IE" altLang="en-US" sz="2400" dirty="0"/>
                  <a:t>The effect of one more year of schooling on education is $2500 ($500 / 0.2)</a:t>
                </a:r>
              </a:p>
              <a:p>
                <a:pPr marL="0" indent="0">
                  <a:buNone/>
                </a:pPr>
                <a:endParaRPr lang="en-IE" altLang="en-US" sz="2400" dirty="0"/>
              </a:p>
              <a:p>
                <a:r>
                  <a:rPr lang="en-IE" altLang="en-US" sz="2800" dirty="0"/>
                  <a:t>Note: $2500 is the ratio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E" alt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E" altLang="en-US" sz="28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IE" altLang="en-US" sz="2800" b="0" i="1" smtClean="0">
                            <a:latin typeface="Cambria Math" panose="02040503050406030204" pitchFamily="18" charset="0"/>
                          </a:rPr>
                          <m:t>𝑑𝑧</m:t>
                        </m:r>
                      </m:den>
                    </m:f>
                  </m:oMath>
                </a14:m>
                <a:r>
                  <a:rPr lang="en-IE" altLang="en-US" sz="2800" dirty="0"/>
                  <a:t> to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E" alt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E" altLang="en-US" sz="28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IE" alt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num>
                      <m:den>
                        <m:r>
                          <a:rPr lang="en-IE" altLang="en-US" sz="2800" i="1">
                            <a:latin typeface="Cambria Math" panose="02040503050406030204" pitchFamily="18" charset="0"/>
                          </a:rPr>
                          <m:t>𝑑𝑧</m:t>
                        </m:r>
                      </m:den>
                    </m:f>
                  </m:oMath>
                </a14:m>
                <a:endParaRPr lang="en-IE" altLang="en-US" sz="2800" dirty="0"/>
              </a:p>
            </p:txBody>
          </p:sp>
        </mc:Choice>
        <mc:Fallback xmlns="">
          <p:sp>
            <p:nvSpPr>
              <p:cNvPr id="30723" name="Content Placeholder 2">
                <a:extLst>
                  <a:ext uri="{FF2B5EF4-FFF2-40B4-BE49-F238E27FC236}">
                    <a16:creationId xmlns:a16="http://schemas.microsoft.com/office/drawing/2014/main" id="{EB1C5E14-4419-4784-8396-212D64AA328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231" y="1163638"/>
                <a:ext cx="8928546" cy="5255865"/>
              </a:xfrm>
              <a:blipFill>
                <a:blip r:embed="rId2"/>
                <a:stretch>
                  <a:fillRect l="-1230" t="-1276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780182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DDD295DA-7761-4C0C-BD94-7758563E7F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Instrumental Variables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23" name="Content Placeholder 2">
                <a:extLst>
                  <a:ext uri="{FF2B5EF4-FFF2-40B4-BE49-F238E27FC236}">
                    <a16:creationId xmlns:a16="http://schemas.microsoft.com/office/drawing/2014/main" id="{EB1C5E14-4419-4784-8396-212D64AA3288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16231" y="1163638"/>
                <a:ext cx="8928546" cy="525586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IE" altLang="en-US" sz="2800" dirty="0"/>
                  <a:t>More formally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E" alt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𝐼𝑉</m:t>
                        </m:r>
                      </m:sub>
                    </m:sSub>
                    <m:r>
                      <a:rPr lang="en-IE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𝐶𝑜𝑣</m:t>
                        </m:r>
                        <m: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  <m: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  <m: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𝐶𝑜𝑣</m:t>
                        </m:r>
                        <m: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  <m: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  <m:r>
                          <a:rPr lang="en-IE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IE" altLang="en-US" sz="2800" dirty="0"/>
                  <a:t>		(4)</a:t>
                </a:r>
              </a:p>
              <a:p>
                <a:pPr marL="0" indent="0">
                  <a:buNone/>
                </a:pPr>
                <a:endParaRPr lang="en-IE" altLang="en-US" sz="2800" dirty="0"/>
              </a:p>
              <a:p>
                <a:r>
                  <a:rPr lang="en-IE" altLang="en-US" sz="2800" dirty="0"/>
                  <a:t>In practice, we can…</a:t>
                </a:r>
              </a:p>
              <a:p>
                <a:pPr lvl="1"/>
                <a:r>
                  <a:rPr lang="en-IE" altLang="en-US" sz="2400" dirty="0"/>
                  <a:t>Take the coefficient from a regression of Y on Z</a:t>
                </a:r>
              </a:p>
              <a:p>
                <a:pPr lvl="1"/>
                <a:r>
                  <a:rPr lang="en-IE" altLang="en-US" sz="2400" dirty="0"/>
                  <a:t>Divide it by the coefficient from a regression of S on Z</a:t>
                </a:r>
              </a:p>
              <a:p>
                <a:pPr lvl="1"/>
                <a:endParaRPr lang="en-IE" altLang="en-US" sz="2400" dirty="0"/>
              </a:p>
              <a:p>
                <a:r>
                  <a:rPr lang="en-IE" altLang="en-US" sz="2800" dirty="0"/>
                  <a:t>Some terminology</a:t>
                </a:r>
              </a:p>
              <a:p>
                <a:pPr lvl="1"/>
                <a:r>
                  <a:rPr lang="en-IE" altLang="en-US" sz="2400" dirty="0"/>
                  <a:t>The numerator is referred to as the </a:t>
                </a:r>
                <a:r>
                  <a:rPr lang="en-IE" altLang="en-US" sz="2400" i="1" dirty="0"/>
                  <a:t>reduced form</a:t>
                </a:r>
              </a:p>
              <a:p>
                <a:pPr lvl="1"/>
                <a:r>
                  <a:rPr lang="en-IE" altLang="en-US" sz="2400" dirty="0"/>
                  <a:t>The denominator (for reasons we will see in a moment) is referred to as the </a:t>
                </a:r>
                <a:r>
                  <a:rPr lang="en-IE" altLang="en-US" sz="2400" i="1" dirty="0"/>
                  <a:t>first stage</a:t>
                </a:r>
                <a:endParaRPr lang="en-IE" altLang="en-US" sz="2400" dirty="0"/>
              </a:p>
            </p:txBody>
          </p:sp>
        </mc:Choice>
        <mc:Fallback xmlns="">
          <p:sp>
            <p:nvSpPr>
              <p:cNvPr id="30723" name="Content Placeholder 2">
                <a:extLst>
                  <a:ext uri="{FF2B5EF4-FFF2-40B4-BE49-F238E27FC236}">
                    <a16:creationId xmlns:a16="http://schemas.microsoft.com/office/drawing/2014/main" id="{EB1C5E14-4419-4784-8396-212D64AA328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231" y="1163638"/>
                <a:ext cx="8928546" cy="5255865"/>
              </a:xfrm>
              <a:blipFill>
                <a:blip r:embed="rId2"/>
                <a:stretch>
                  <a:fillRect l="-1434" t="-1276" b="-6032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574579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DDD295DA-7761-4C0C-BD94-7758563E7F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Instrumental Variables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23" name="Content Placeholder 2">
                <a:extLst>
                  <a:ext uri="{FF2B5EF4-FFF2-40B4-BE49-F238E27FC236}">
                    <a16:creationId xmlns:a16="http://schemas.microsoft.com/office/drawing/2014/main" id="{EB1C5E14-4419-4784-8396-212D64AA3288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16231" y="1163638"/>
                <a:ext cx="8928546" cy="525586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IE" altLang="en-US" sz="2800" b="1" dirty="0"/>
                  <a:t>Two-stage least squares (2SLS)</a:t>
                </a:r>
              </a:p>
              <a:p>
                <a:pPr marL="914400" lvl="1" indent="-514350">
                  <a:buFont typeface="+mj-lt"/>
                  <a:buAutoNum type="arabicPeriod"/>
                </a:pPr>
                <a:r>
                  <a:rPr lang="en-IE" altLang="en-US" sz="2400" dirty="0"/>
                  <a:t>Regress S on Z and any other exogenous variables</a:t>
                </a:r>
              </a:p>
              <a:p>
                <a:pPr marL="40005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E" alt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IE" alt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IE" alt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E" alt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IE" alt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IE" alt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sSub>
                        <m:sSubPr>
                          <m:ctrlPr>
                            <a:rPr lang="en-IE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IE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IE" alt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E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E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IE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IE" altLang="en-US" sz="2400" dirty="0"/>
              </a:p>
              <a:p>
                <a:pPr marL="400050" lvl="1" indent="0">
                  <a:buNone/>
                </a:pPr>
                <a:endParaRPr lang="en-IE" altLang="en-US" sz="2400" dirty="0"/>
              </a:p>
              <a:p>
                <a:pPr marL="857250" lvl="1" indent="-457200">
                  <a:buAutoNum type="arabicPeriod" startAt="2"/>
                </a:pPr>
                <a:r>
                  <a:rPr lang="en-IE" altLang="en-US" sz="2400" dirty="0"/>
                  <a:t>In the second stage, we regress Y on the </a:t>
                </a:r>
                <a:r>
                  <a:rPr lang="en-IE" altLang="en-US" sz="2400" i="1" dirty="0"/>
                  <a:t>predicted 	values of S from the first stage, </a:t>
                </a:r>
                <a:r>
                  <a:rPr lang="en-IE" altLang="en-US" sz="2400" dirty="0"/>
                  <a:t>along with any other 	exogenous variables</a:t>
                </a:r>
              </a:p>
              <a:p>
                <a:pPr marL="40005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E" alt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E" altLang="en-US" sz="2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IE" alt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IE" alt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E" alt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IE" alt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IE" alt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sSub>
                        <m:sSubPr>
                          <m:ctrlPr>
                            <a:rPr lang="en-IE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IE" alt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</m:e>
                          </m:acc>
                        </m:e>
                        <m:sub>
                          <m:r>
                            <a:rPr lang="en-IE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IE" alt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E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E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IE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IE" altLang="en-US" sz="2400" dirty="0"/>
              </a:p>
              <a:p>
                <a:pPr marL="914400" lvl="1" indent="-514350">
                  <a:buFont typeface="+mj-lt"/>
                  <a:buAutoNum type="arabicPeriod"/>
                </a:pPr>
                <a:endParaRPr lang="en-IE" altLang="en-US" sz="2400" dirty="0"/>
              </a:p>
              <a:p>
                <a:r>
                  <a:rPr lang="en-IE" altLang="en-US" sz="2600" dirty="0"/>
                  <a:t>Note, in the second stage, we are regressing Y on schooling….</a:t>
                </a:r>
                <a:r>
                  <a:rPr lang="en-IE" altLang="en-US" sz="2600" b="1" dirty="0"/>
                  <a:t>but,</a:t>
                </a:r>
                <a:r>
                  <a:rPr lang="en-IE" altLang="en-US" sz="2600" dirty="0"/>
                  <a:t> we are using the predicted values of schooling (from the first stage) instead of the actual schooling variable.</a:t>
                </a:r>
              </a:p>
            </p:txBody>
          </p:sp>
        </mc:Choice>
        <mc:Fallback xmlns="">
          <p:sp>
            <p:nvSpPr>
              <p:cNvPr id="30723" name="Content Placeholder 2">
                <a:extLst>
                  <a:ext uri="{FF2B5EF4-FFF2-40B4-BE49-F238E27FC236}">
                    <a16:creationId xmlns:a16="http://schemas.microsoft.com/office/drawing/2014/main" id="{EB1C5E14-4419-4784-8396-212D64AA328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231" y="1163638"/>
                <a:ext cx="8928546" cy="5255865"/>
              </a:xfrm>
              <a:blipFill>
                <a:blip r:embed="rId2"/>
                <a:stretch>
                  <a:fillRect l="-1434" t="-1276" b="-5916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431570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DDD295DA-7761-4C0C-BD94-7758563E7F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3638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Instrumental Variables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EB1C5E14-4419-4784-8396-212D64AA32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231" y="1163638"/>
            <a:ext cx="8928546" cy="5255865"/>
          </a:xfrm>
        </p:spPr>
        <p:txBody>
          <a:bodyPr/>
          <a:lstStyle/>
          <a:p>
            <a:pPr marL="0" indent="0">
              <a:buNone/>
            </a:pPr>
            <a:r>
              <a:rPr lang="en-IE" altLang="en-US" sz="2800" dirty="0"/>
              <a:t>By using the predicted values in the second stage</a:t>
            </a:r>
          </a:p>
          <a:p>
            <a:pPr lvl="1"/>
            <a:r>
              <a:rPr lang="en-IE" altLang="en-US" sz="2400" dirty="0"/>
              <a:t>We are using only the variation in S that is exogenous. This is good, as endogeneity should no longer be an issue</a:t>
            </a:r>
          </a:p>
          <a:p>
            <a:endParaRPr lang="en-IE" altLang="en-US" sz="2800" dirty="0"/>
          </a:p>
          <a:p>
            <a:r>
              <a:rPr lang="en-IE" altLang="en-US" sz="2800" dirty="0"/>
              <a:t>However, we are using only a subset of the variation in S </a:t>
            </a:r>
            <a:r>
              <a:rPr lang="en-IE" altLang="en-US" sz="2800" i="1" dirty="0"/>
              <a:t>and</a:t>
            </a:r>
            <a:r>
              <a:rPr lang="en-IE" altLang="en-US" sz="2800" dirty="0"/>
              <a:t> </a:t>
            </a:r>
          </a:p>
          <a:p>
            <a:r>
              <a:rPr lang="en-IE" altLang="en-US" sz="2800" dirty="0"/>
              <a:t>This variation comes only from those whose behaviour was affected by the instrument </a:t>
            </a:r>
          </a:p>
          <a:p>
            <a:pPr lvl="1"/>
            <a:r>
              <a:rPr lang="en-IE" altLang="en-US" sz="2400" dirty="0"/>
              <a:t>We are estimating the local average treatment effect (LATE)</a:t>
            </a:r>
          </a:p>
          <a:p>
            <a:pPr marL="0" indent="0">
              <a:buNone/>
            </a:pPr>
            <a:endParaRPr lang="en-IE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49805096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B57F4-DFD2-B5E7-E501-2E9E67419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A5729CFE-5679-F94C-B89C-E8DFC15160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164156"/>
            <a:ext cx="9144000" cy="438497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Instrumental Variables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840DC575-69E4-4820-B8BD-5A77534EF2D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231" y="438498"/>
            <a:ext cx="8928546" cy="5981006"/>
          </a:xfrm>
        </p:spPr>
        <p:txBody>
          <a:bodyPr/>
          <a:lstStyle/>
          <a:p>
            <a:pPr marL="0" indent="0">
              <a:buNone/>
            </a:pPr>
            <a:r>
              <a:rPr lang="en-IE" altLang="en-US" sz="2800" u="sng" dirty="0"/>
              <a:t>Example 1</a:t>
            </a:r>
            <a:endParaRPr lang="en-IE" alt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8B9C77-5C46-7807-1E59-EBC0803F4A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877" y="548680"/>
            <a:ext cx="5805539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15837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50215-7F2B-112E-1D30-B091CD061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6BB2C473-AF40-EDED-5399-F704B90B33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48680"/>
          </a:xfrm>
          <a:solidFill>
            <a:schemeClr val="accent1"/>
          </a:solidFill>
        </p:spPr>
        <p:txBody>
          <a:bodyPr/>
          <a:lstStyle/>
          <a:p>
            <a:r>
              <a:rPr lang="en-IE" altLang="en-US" dirty="0"/>
              <a:t>Instrumental Variables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2A43BA17-8DD2-23EE-4D3D-BAB009A51A6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231" y="620688"/>
            <a:ext cx="8928546" cy="5798815"/>
          </a:xfrm>
        </p:spPr>
        <p:txBody>
          <a:bodyPr/>
          <a:lstStyle/>
          <a:p>
            <a:pPr marL="0" indent="0">
              <a:buNone/>
            </a:pPr>
            <a:r>
              <a:rPr lang="en-IE" altLang="en-US" sz="2800" u="sng" dirty="0"/>
              <a:t>Example 2</a:t>
            </a:r>
            <a:endParaRPr lang="en-IE" alt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7D9D0D-FD4A-EA00-04BB-3B7BC1C294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941" y="1196752"/>
            <a:ext cx="8865242" cy="5687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21258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EB1C5E14-4419-4784-8396-212D64AA32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836712"/>
            <a:ext cx="9020265" cy="5616624"/>
          </a:xfrm>
        </p:spPr>
        <p:txBody>
          <a:bodyPr/>
          <a:lstStyle/>
          <a:p>
            <a:pPr marL="0" indent="0">
              <a:buNone/>
            </a:pPr>
            <a:endParaRPr lang="en-GB" altLang="en-US" sz="5000" dirty="0"/>
          </a:p>
          <a:p>
            <a:pPr marL="0" indent="0">
              <a:buNone/>
            </a:pPr>
            <a:endParaRPr lang="en-GB" altLang="en-US" sz="5000" dirty="0"/>
          </a:p>
          <a:p>
            <a:pPr marL="0" indent="0" algn="ctr">
              <a:buNone/>
            </a:pPr>
            <a:r>
              <a:rPr lang="en-GB" altLang="en-US" sz="5000" b="1" dirty="0"/>
              <a:t>Propensity Score Matching (PSM)</a:t>
            </a:r>
            <a:endParaRPr lang="en-IE" altLang="en-US" sz="5000" b="1" dirty="0"/>
          </a:p>
        </p:txBody>
      </p:sp>
    </p:spTree>
    <p:extLst>
      <p:ext uri="{BB962C8B-B14F-4D97-AF65-F5344CB8AC3E}">
        <p14:creationId xmlns:p14="http://schemas.microsoft.com/office/powerpoint/2010/main" val="203935464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EB1C5E14-4419-4784-8396-212D64AA32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950" y="836712"/>
            <a:ext cx="8928546" cy="5510783"/>
          </a:xfrm>
        </p:spPr>
        <p:txBody>
          <a:bodyPr/>
          <a:lstStyle/>
          <a:p>
            <a:pPr marL="0" indent="0">
              <a:buNone/>
            </a:pPr>
            <a:r>
              <a:rPr lang="en-IE" altLang="en-US" sz="2600" dirty="0"/>
              <a:t>Consider some treatment, D</a:t>
            </a:r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r>
              <a:rPr lang="en-IE" altLang="en-US" sz="2600" dirty="0"/>
              <a:t>We observe a group that were exposed to the treatment, and group that were not</a:t>
            </a:r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r>
              <a:rPr lang="en-IE" altLang="en-US" sz="2600" dirty="0"/>
              <a:t>As usual, we are interested in the causal effect of the treatment</a:t>
            </a:r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r>
              <a:rPr lang="en-IE" altLang="en-US" sz="2600" dirty="0"/>
              <a:t>And as usual, we have to think about confounders…other variables that are correlated with both the treatment and the outcome</a:t>
            </a:r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1AC47F3-C673-2B56-914D-4EA4359D4C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692696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IE" altLang="en-US" kern="0" dirty="0"/>
              <a:t>Matching</a:t>
            </a:r>
          </a:p>
        </p:txBody>
      </p:sp>
    </p:spTree>
    <p:extLst>
      <p:ext uri="{BB962C8B-B14F-4D97-AF65-F5344CB8AC3E}">
        <p14:creationId xmlns:p14="http://schemas.microsoft.com/office/powerpoint/2010/main" val="419453201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836895-3967-B267-0488-B9C48DAF0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0E35ECEE-FF5A-00D3-3E61-FDE7E15985D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950" y="836712"/>
            <a:ext cx="8928546" cy="5510783"/>
          </a:xfrm>
        </p:spPr>
        <p:txBody>
          <a:bodyPr/>
          <a:lstStyle/>
          <a:p>
            <a:pPr marL="0" indent="0">
              <a:buNone/>
            </a:pPr>
            <a:r>
              <a:rPr lang="en-IE" altLang="en-US" sz="2600" dirty="0"/>
              <a:t>Let’s think about an example</a:t>
            </a:r>
          </a:p>
          <a:p>
            <a:pPr marL="0" indent="0">
              <a:buNone/>
            </a:pPr>
            <a:r>
              <a:rPr lang="en-IE" altLang="en-US" sz="2600" dirty="0"/>
              <a:t>Early research on smoking sought to establish whether there was a causal effect between smoking and mortality</a:t>
            </a:r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000" dirty="0"/>
          </a:p>
          <a:p>
            <a:pPr marL="0" indent="0">
              <a:buNone/>
            </a:pPr>
            <a:endParaRPr lang="en-IE" altLang="en-US" sz="2000" dirty="0"/>
          </a:p>
          <a:p>
            <a:pPr marL="0" indent="0">
              <a:buNone/>
            </a:pPr>
            <a:endParaRPr lang="en-IE" altLang="en-US" sz="2000" dirty="0"/>
          </a:p>
          <a:p>
            <a:pPr marL="0" indent="0">
              <a:buNone/>
            </a:pPr>
            <a:r>
              <a:rPr lang="en-IE" altLang="en-US" sz="1600" dirty="0"/>
              <a:t>Source: Cochran (1968), in Scott Cunningham, The Mixtape</a:t>
            </a:r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000" dirty="0"/>
          </a:p>
          <a:p>
            <a:pPr marL="0" indent="0">
              <a:buNone/>
            </a:pPr>
            <a:endParaRPr lang="en-IE" altLang="en-US" sz="2000" dirty="0"/>
          </a:p>
          <a:p>
            <a:pPr marL="0" indent="0">
              <a:buNone/>
            </a:pPr>
            <a:endParaRPr lang="en-IE" altLang="en-US" sz="20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55350CD-426B-B4EF-73C6-33F1DA0DD7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692696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IE" altLang="en-US" kern="0" dirty="0"/>
              <a:t>Matching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EF8812A-D240-A421-0280-6FBBF457099B}"/>
              </a:ext>
            </a:extLst>
          </p:cNvPr>
          <p:cNvGraphicFramePr>
            <a:graphicFrameLocks noGrp="1"/>
          </p:cNvGraphicFramePr>
          <p:nvPr/>
        </p:nvGraphicFramePr>
        <p:xfrm>
          <a:off x="827584" y="3452218"/>
          <a:ext cx="6984776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2388">
                  <a:extLst>
                    <a:ext uri="{9D8B030D-6E8A-4147-A177-3AD203B41FA5}">
                      <a16:colId xmlns:a16="http://schemas.microsoft.com/office/drawing/2014/main" val="3287789609"/>
                    </a:ext>
                  </a:extLst>
                </a:gridCol>
                <a:gridCol w="3492388">
                  <a:extLst>
                    <a:ext uri="{9D8B030D-6E8A-4147-A177-3AD203B41FA5}">
                      <a16:colId xmlns:a16="http://schemas.microsoft.com/office/drawing/2014/main" val="15129700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Smoking Group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Deaths per 1000 (in the US)</a:t>
                      </a:r>
                      <a:endParaRPr lang="en-I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335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Cigarettes</a:t>
                      </a:r>
                      <a:endParaRPr lang="en-I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13.5</a:t>
                      </a:r>
                      <a:endParaRPr lang="en-I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840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Cigars / pipes</a:t>
                      </a:r>
                      <a:endParaRPr lang="en-I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17.4</a:t>
                      </a:r>
                      <a:endParaRPr lang="en-I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4026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353603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EE110-8279-EC0F-F4D6-89F1A780C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D73269B1-AE48-70D9-492E-57D9CB86FD7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950" y="836712"/>
            <a:ext cx="8928546" cy="5510783"/>
          </a:xfrm>
        </p:spPr>
        <p:txBody>
          <a:bodyPr/>
          <a:lstStyle/>
          <a:p>
            <a:pPr marL="0" indent="0">
              <a:buNone/>
            </a:pPr>
            <a:r>
              <a:rPr lang="en-IE" altLang="en-US" sz="2600" dirty="0"/>
              <a:t>Let’s think about an example</a:t>
            </a:r>
          </a:p>
          <a:p>
            <a:pPr marL="0" indent="0">
              <a:buNone/>
            </a:pPr>
            <a:r>
              <a:rPr lang="en-IE" altLang="en-US" sz="2600" dirty="0"/>
              <a:t>Early research on smoking sought to establish whether there was a causal effect between smoking and mortality</a:t>
            </a:r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000" dirty="0"/>
          </a:p>
          <a:p>
            <a:pPr marL="0" indent="0">
              <a:buNone/>
            </a:pPr>
            <a:endParaRPr lang="en-IE" altLang="en-US" sz="2000" dirty="0"/>
          </a:p>
          <a:p>
            <a:pPr marL="0" indent="0">
              <a:buNone/>
            </a:pPr>
            <a:endParaRPr lang="en-IE" altLang="en-US" sz="2000" dirty="0"/>
          </a:p>
          <a:p>
            <a:pPr marL="0" indent="0">
              <a:buNone/>
            </a:pPr>
            <a:r>
              <a:rPr lang="en-IE" altLang="en-US" sz="1600" dirty="0"/>
              <a:t>Source: Cochran (1968), in Scott Cunningham, The Mixtape</a:t>
            </a:r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r>
              <a:rPr lang="en-IE" altLang="en-US" sz="2600" dirty="0"/>
              <a:t>Do you think it is reasonable to suggest that cigars and pipes cause a higher mortality rate than cigarettes?</a:t>
            </a:r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000" dirty="0"/>
          </a:p>
          <a:p>
            <a:pPr marL="0" indent="0">
              <a:buNone/>
            </a:pPr>
            <a:endParaRPr lang="en-IE" altLang="en-US" sz="2000" dirty="0"/>
          </a:p>
          <a:p>
            <a:pPr marL="0" indent="0">
              <a:buNone/>
            </a:pPr>
            <a:endParaRPr lang="en-IE" altLang="en-US" sz="20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23E3AEC-59CE-9688-23E8-DC5805ED6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692696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IE" altLang="en-US" kern="0" dirty="0"/>
              <a:t>Matching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13F3F1F-27E1-D618-C6D5-0F7132A4D240}"/>
              </a:ext>
            </a:extLst>
          </p:cNvPr>
          <p:cNvGraphicFramePr>
            <a:graphicFrameLocks noGrp="1"/>
          </p:cNvGraphicFramePr>
          <p:nvPr/>
        </p:nvGraphicFramePr>
        <p:xfrm>
          <a:off x="827584" y="3452218"/>
          <a:ext cx="6984776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2388">
                  <a:extLst>
                    <a:ext uri="{9D8B030D-6E8A-4147-A177-3AD203B41FA5}">
                      <a16:colId xmlns:a16="http://schemas.microsoft.com/office/drawing/2014/main" val="3287789609"/>
                    </a:ext>
                  </a:extLst>
                </a:gridCol>
                <a:gridCol w="3492388">
                  <a:extLst>
                    <a:ext uri="{9D8B030D-6E8A-4147-A177-3AD203B41FA5}">
                      <a16:colId xmlns:a16="http://schemas.microsoft.com/office/drawing/2014/main" val="15129700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Smoking Group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Deaths per 1000 (in the US)</a:t>
                      </a:r>
                      <a:endParaRPr lang="en-I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335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Cigarettes</a:t>
                      </a:r>
                      <a:endParaRPr lang="en-I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13.5</a:t>
                      </a:r>
                      <a:endParaRPr lang="en-I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840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Cigars / pipes</a:t>
                      </a:r>
                      <a:endParaRPr lang="en-I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17.4</a:t>
                      </a:r>
                      <a:endParaRPr lang="en-I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4026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242739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9DEF2-AC59-E1CC-353B-11EEAE5EF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12F6579B-25DB-D5EA-AAA0-A17B8B2B331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950" y="836712"/>
            <a:ext cx="8928546" cy="5510783"/>
          </a:xfrm>
        </p:spPr>
        <p:txBody>
          <a:bodyPr/>
          <a:lstStyle/>
          <a:p>
            <a:pPr marL="0" indent="0">
              <a:buNone/>
            </a:pPr>
            <a:r>
              <a:rPr lang="en-IE" altLang="en-US" sz="2600" dirty="0"/>
              <a:t>Age is an important variable</a:t>
            </a:r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r>
              <a:rPr lang="en-IE" altLang="en-US" sz="1600" dirty="0"/>
              <a:t>Source: Cochran (1968), in Scott Cunningham, The Mixtape</a:t>
            </a:r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000" dirty="0"/>
          </a:p>
          <a:p>
            <a:pPr marL="0" indent="0">
              <a:buNone/>
            </a:pPr>
            <a:endParaRPr lang="en-IE" altLang="en-US" sz="2000" dirty="0"/>
          </a:p>
          <a:p>
            <a:pPr marL="0" indent="0">
              <a:buNone/>
            </a:pPr>
            <a:endParaRPr lang="en-IE" altLang="en-US" sz="20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F6285B7-A2FA-6BE7-842F-38DAA6A906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692696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IE" altLang="en-US" kern="0" dirty="0"/>
              <a:t>Matching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77E4E26-9BD5-48CF-DBF8-886CF434F8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8371723"/>
              </p:ext>
            </p:extLst>
          </p:nvPr>
        </p:nvGraphicFramePr>
        <p:xfrm>
          <a:off x="467544" y="1628800"/>
          <a:ext cx="6984776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2388">
                  <a:extLst>
                    <a:ext uri="{9D8B030D-6E8A-4147-A177-3AD203B41FA5}">
                      <a16:colId xmlns:a16="http://schemas.microsoft.com/office/drawing/2014/main" val="3287789609"/>
                    </a:ext>
                  </a:extLst>
                </a:gridCol>
                <a:gridCol w="3492388">
                  <a:extLst>
                    <a:ext uri="{9D8B030D-6E8A-4147-A177-3AD203B41FA5}">
                      <a16:colId xmlns:a16="http://schemas.microsoft.com/office/drawing/2014/main" val="15129700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Smoking Group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Mean age (in years)</a:t>
                      </a:r>
                      <a:endParaRPr lang="en-I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335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Cigarettes</a:t>
                      </a:r>
                      <a:endParaRPr lang="en-I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53.2</a:t>
                      </a:r>
                      <a:endParaRPr lang="en-I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840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Cigars / pipes</a:t>
                      </a:r>
                      <a:endParaRPr lang="en-I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59.7</a:t>
                      </a:r>
                      <a:endParaRPr lang="en-I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4026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461929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A2421-D371-6341-9EE2-DCAC2F672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D0B02789-A895-1385-646D-15CBA50BE06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950" y="836713"/>
            <a:ext cx="8928546" cy="2160240"/>
          </a:xfrm>
        </p:spPr>
        <p:txBody>
          <a:bodyPr/>
          <a:lstStyle/>
          <a:p>
            <a:pPr marL="0" indent="0">
              <a:buNone/>
            </a:pPr>
            <a:r>
              <a:rPr lang="en-IE" altLang="en-US" sz="2600" dirty="0"/>
              <a:t>Age is an important variable</a:t>
            </a:r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r>
              <a:rPr lang="en-IE" altLang="en-US" sz="1600" dirty="0"/>
              <a:t>Source: Cochran (1968), in Scott Cunningham, The Mixtape</a:t>
            </a:r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r>
              <a:rPr lang="en-IE" altLang="en-US" sz="2000" dirty="0"/>
              <a:t>What would mortality rates look like if cigarette smokers had the same age profile as cigar/pipe smokers?</a:t>
            </a:r>
          </a:p>
          <a:p>
            <a:pPr marL="0" indent="0">
              <a:buNone/>
            </a:pPr>
            <a:endParaRPr lang="en-IE" altLang="en-US" sz="20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6957C46-20D8-2D19-9DC1-43E3135EDB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692696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IE" altLang="en-US" kern="0" dirty="0"/>
              <a:t>Matching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8FC95DC-0540-B9F5-DD86-71F0B948F9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2573674"/>
              </p:ext>
            </p:extLst>
          </p:nvPr>
        </p:nvGraphicFramePr>
        <p:xfrm>
          <a:off x="467544" y="1628800"/>
          <a:ext cx="6984776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2388">
                  <a:extLst>
                    <a:ext uri="{9D8B030D-6E8A-4147-A177-3AD203B41FA5}">
                      <a16:colId xmlns:a16="http://schemas.microsoft.com/office/drawing/2014/main" val="3287789609"/>
                    </a:ext>
                  </a:extLst>
                </a:gridCol>
                <a:gridCol w="3492388">
                  <a:extLst>
                    <a:ext uri="{9D8B030D-6E8A-4147-A177-3AD203B41FA5}">
                      <a16:colId xmlns:a16="http://schemas.microsoft.com/office/drawing/2014/main" val="15129700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Smoking Group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Mean age (in years)</a:t>
                      </a:r>
                      <a:endParaRPr lang="en-I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335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Cigarettes</a:t>
                      </a:r>
                      <a:endParaRPr lang="en-I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53.2</a:t>
                      </a:r>
                      <a:endParaRPr lang="en-I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840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Cigars / pipes</a:t>
                      </a:r>
                      <a:endParaRPr lang="en-I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59.7</a:t>
                      </a:r>
                      <a:endParaRPr lang="en-I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40261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E31B2BD-4110-BC29-67A0-120F98A0C2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1966150"/>
              </p:ext>
            </p:extLst>
          </p:nvPr>
        </p:nvGraphicFramePr>
        <p:xfrm>
          <a:off x="467544" y="4725144"/>
          <a:ext cx="6984776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2388">
                  <a:extLst>
                    <a:ext uri="{9D8B030D-6E8A-4147-A177-3AD203B41FA5}">
                      <a16:colId xmlns:a16="http://schemas.microsoft.com/office/drawing/2014/main" val="3287789609"/>
                    </a:ext>
                  </a:extLst>
                </a:gridCol>
                <a:gridCol w="3492388">
                  <a:extLst>
                    <a:ext uri="{9D8B030D-6E8A-4147-A177-3AD203B41FA5}">
                      <a16:colId xmlns:a16="http://schemas.microsoft.com/office/drawing/2014/main" val="15129700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Smoking Group</a:t>
                      </a:r>
                      <a:endParaRPr lang="en-IE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Age-adjusted deaths per 1000 (in the US)</a:t>
                      </a:r>
                      <a:endParaRPr lang="en-I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335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Cigarettes</a:t>
                      </a:r>
                      <a:endParaRPr lang="en-I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21.2</a:t>
                      </a:r>
                      <a:endParaRPr lang="en-I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840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Cigars / pipes</a:t>
                      </a:r>
                      <a:endParaRPr lang="en-I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13.7</a:t>
                      </a:r>
                      <a:endParaRPr lang="en-I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402610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E8518E8C-ACBF-6307-F3AF-EB938F1C4399}"/>
              </a:ext>
            </a:extLst>
          </p:cNvPr>
          <p:cNvSpPr txBox="1"/>
          <p:nvPr/>
        </p:nvSpPr>
        <p:spPr>
          <a:xfrm>
            <a:off x="251520" y="6112616"/>
            <a:ext cx="79928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altLang="en-US" sz="1600" dirty="0"/>
              <a:t>Source: Cochran (1968), in Scott Cunningham, The Mixtape</a:t>
            </a:r>
          </a:p>
        </p:txBody>
      </p:sp>
    </p:spTree>
    <p:extLst>
      <p:ext uri="{BB962C8B-B14F-4D97-AF65-F5344CB8AC3E}">
        <p14:creationId xmlns:p14="http://schemas.microsoft.com/office/powerpoint/2010/main" val="156058329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EB1C5E14-4419-4784-8396-212D64AA32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950" y="836712"/>
            <a:ext cx="8928546" cy="5510783"/>
          </a:xfrm>
        </p:spPr>
        <p:txBody>
          <a:bodyPr/>
          <a:lstStyle/>
          <a:p>
            <a:pPr marL="0" indent="0">
              <a:buNone/>
            </a:pPr>
            <a:r>
              <a:rPr lang="en-IE" altLang="en-US" sz="2400" dirty="0"/>
              <a:t>As a starting point, we can think of a simple matching estimator that involves matching on one variable (e.g., age)</a:t>
            </a:r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1AC47F3-C673-2B56-914D-4EA4359D4C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692696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IE" altLang="en-US" kern="0" dirty="0"/>
              <a:t>Matching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30D7F5-6DF4-9C7E-8167-C2B66340D7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1628800"/>
            <a:ext cx="4275029" cy="1226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86910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EB1C5E14-4419-4784-8396-212D64AA32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950" y="836712"/>
            <a:ext cx="8928546" cy="5510783"/>
          </a:xfrm>
        </p:spPr>
        <p:txBody>
          <a:bodyPr/>
          <a:lstStyle/>
          <a:p>
            <a:pPr marL="0" indent="0">
              <a:buNone/>
            </a:pPr>
            <a:r>
              <a:rPr lang="en-IE" altLang="en-US" sz="2400" dirty="0"/>
              <a:t>As a starting point, we can think of a simple matching estimator that involves matching on one variable (e.g., age)</a:t>
            </a:r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r>
              <a:rPr lang="en-IE" altLang="en-US" sz="2400" dirty="0"/>
              <a:t>Sticking with previous example…</a:t>
            </a:r>
          </a:p>
          <a:p>
            <a:pPr marL="0" indent="0">
              <a:buNone/>
            </a:pPr>
            <a:endParaRPr lang="en-IE" altLang="en-US" sz="2400" dirty="0"/>
          </a:p>
          <a:p>
            <a:pPr marL="0" indent="0">
              <a:buNone/>
            </a:pPr>
            <a:r>
              <a:rPr lang="en-IE" altLang="en-US" sz="2400" dirty="0"/>
              <a:t>Match each smoker to a non-smoker of the same (similar) age. Calculate the mean difference in outcomes</a:t>
            </a:r>
          </a:p>
          <a:p>
            <a:pPr marL="0" indent="0">
              <a:buNone/>
            </a:pPr>
            <a:endParaRPr lang="en-IE" altLang="en-US" sz="2400" dirty="0"/>
          </a:p>
          <a:p>
            <a:pPr marL="0" indent="0">
              <a:buNone/>
            </a:pPr>
            <a:r>
              <a:rPr lang="en-IE" altLang="en-US" sz="2400" dirty="0"/>
              <a:t>What if more than one counterfactual observation (similar non-smoker)?</a:t>
            </a:r>
          </a:p>
          <a:p>
            <a:r>
              <a:rPr lang="en-IE" altLang="en-US" sz="2000" dirty="0"/>
              <a:t>Average over multiple counterfactuals</a:t>
            </a:r>
          </a:p>
          <a:p>
            <a:r>
              <a:rPr lang="en-IE" altLang="en-US" sz="2000" dirty="0"/>
              <a:t>Randomly select a small group and take the average (e.g., 2)</a:t>
            </a:r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1AC47F3-C673-2B56-914D-4EA4359D4C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692696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IE" altLang="en-US" kern="0" dirty="0"/>
              <a:t>Matching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30D7F5-6DF4-9C7E-8167-C2B66340D7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1628800"/>
            <a:ext cx="4275029" cy="1226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01446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EB1C5E14-4419-4784-8396-212D64AA32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950" y="836712"/>
            <a:ext cx="8928546" cy="5510783"/>
          </a:xfrm>
        </p:spPr>
        <p:txBody>
          <a:bodyPr/>
          <a:lstStyle/>
          <a:p>
            <a:pPr marL="0" indent="0">
              <a:buNone/>
            </a:pPr>
            <a:r>
              <a:rPr lang="en-IE" altLang="en-US" sz="2200" dirty="0"/>
              <a:t>What if, instead of just one, we want to match on lots of different covariates?</a:t>
            </a:r>
          </a:p>
          <a:p>
            <a:pPr marL="0" indent="0">
              <a:buNone/>
            </a:pPr>
            <a:endParaRPr lang="en-IE" altLang="en-US" sz="2200" dirty="0"/>
          </a:p>
          <a:p>
            <a:pPr marL="0" indent="0">
              <a:buNone/>
            </a:pPr>
            <a:r>
              <a:rPr lang="en-IE" altLang="en-US" sz="2200" dirty="0"/>
              <a:t>We can use propensity score matching </a:t>
            </a:r>
          </a:p>
          <a:p>
            <a:pPr marL="0" indent="0">
              <a:buNone/>
            </a:pPr>
            <a:endParaRPr lang="en-IE" altLang="en-US" sz="2200" dirty="0"/>
          </a:p>
          <a:p>
            <a:pPr marL="0" indent="0">
              <a:buNone/>
            </a:pPr>
            <a:r>
              <a:rPr lang="en-IE" altLang="en-US" sz="2200" dirty="0"/>
              <a:t>Rosenbaum and Rubin (1983) showed that </a:t>
            </a:r>
            <a:r>
              <a:rPr lang="en-GB" sz="2200" dirty="0"/>
              <a:t>If treatment assignment is independent of potential outcomes given covariates (strong </a:t>
            </a:r>
            <a:r>
              <a:rPr lang="en-GB" sz="2200" dirty="0" err="1"/>
              <a:t>ignorability</a:t>
            </a:r>
            <a:r>
              <a:rPr lang="en-GB" sz="2200" dirty="0"/>
              <a:t>), then it's also independent given the propensity score.</a:t>
            </a:r>
            <a:endParaRPr lang="en-IE" altLang="en-US" sz="22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1AC47F3-C673-2B56-914D-4EA4359D4C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692696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IE" altLang="en-US" kern="0" dirty="0"/>
              <a:t>Propensity Score Matching</a:t>
            </a:r>
          </a:p>
        </p:txBody>
      </p:sp>
    </p:spTree>
    <p:extLst>
      <p:ext uri="{BB962C8B-B14F-4D97-AF65-F5344CB8AC3E}">
        <p14:creationId xmlns:p14="http://schemas.microsoft.com/office/powerpoint/2010/main" val="64930034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95940E-E057-3155-CB0F-AE6765B6C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705A3A6A-26D2-1B81-1B07-D54EA268C18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950" y="836712"/>
            <a:ext cx="8928546" cy="5510783"/>
          </a:xfrm>
        </p:spPr>
        <p:txBody>
          <a:bodyPr/>
          <a:lstStyle/>
          <a:p>
            <a:pPr marL="0" indent="0">
              <a:buNone/>
            </a:pPr>
            <a:endParaRPr lang="en-IE" altLang="en-US" sz="2200" dirty="0"/>
          </a:p>
          <a:p>
            <a:pPr marL="0" indent="0">
              <a:buNone/>
            </a:pPr>
            <a:r>
              <a:rPr lang="en-IE" altLang="en-US" sz="2200" dirty="0"/>
              <a:t>Two stages to PSM</a:t>
            </a:r>
          </a:p>
          <a:p>
            <a:pPr marL="457200" indent="-457200">
              <a:buAutoNum type="arabicPeriod"/>
            </a:pPr>
            <a:r>
              <a:rPr lang="en-IE" altLang="en-US" sz="2200" dirty="0"/>
              <a:t>A logit model is used to estimate a unit’s probability of being treated (propensity score)</a:t>
            </a:r>
          </a:p>
          <a:p>
            <a:pPr marL="457200" indent="-457200">
              <a:buAutoNum type="arabicPeriod"/>
            </a:pPr>
            <a:r>
              <a:rPr lang="en-IE" altLang="en-US" sz="2200" dirty="0"/>
              <a:t>Treated and control units are matched, based on their propensity scores, and the outcomes of both groups are compared</a:t>
            </a:r>
          </a:p>
          <a:p>
            <a:pPr marL="0" indent="0">
              <a:buNone/>
            </a:pPr>
            <a:endParaRPr lang="en-IE" altLang="en-US" sz="2200" dirty="0"/>
          </a:p>
          <a:p>
            <a:pPr marL="0" indent="0">
              <a:buNone/>
            </a:pPr>
            <a:r>
              <a:rPr lang="en-IE" altLang="en-US" sz="2200" dirty="0"/>
              <a:t>Relies on common support</a:t>
            </a:r>
          </a:p>
          <a:p>
            <a:r>
              <a:rPr lang="en-IE" altLang="en-US" sz="2200" dirty="0"/>
              <a:t>We need units in the treatment and control group with the same propensity scores</a:t>
            </a:r>
          </a:p>
          <a:p>
            <a:r>
              <a:rPr lang="en-IE" altLang="en-US" sz="2200" dirty="0"/>
              <a:t>Why? Because matching only works if you have somebody to match to.</a:t>
            </a:r>
          </a:p>
          <a:p>
            <a:endParaRPr lang="en-IE" altLang="en-US" sz="2200" dirty="0"/>
          </a:p>
          <a:p>
            <a:pPr marL="0" indent="0">
              <a:buNone/>
            </a:pPr>
            <a:r>
              <a:rPr lang="en-IE" altLang="en-US" sz="2200" dirty="0"/>
              <a:t>If there is no control unit similar to a treated unit (in terms of covariates or propensity scores), this leads to bad matches and bad estimates</a:t>
            </a:r>
          </a:p>
          <a:p>
            <a:pPr marL="0" indent="0">
              <a:buNone/>
            </a:pPr>
            <a:endParaRPr lang="en-IE" altLang="en-US" sz="24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9749B46-E03B-2705-B7D9-B42FA4C5D4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692696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IE" altLang="en-US" kern="0" dirty="0"/>
              <a:t>Propensity Score Matching</a:t>
            </a:r>
          </a:p>
        </p:txBody>
      </p:sp>
    </p:spTree>
    <p:extLst>
      <p:ext uri="{BB962C8B-B14F-4D97-AF65-F5344CB8AC3E}">
        <p14:creationId xmlns:p14="http://schemas.microsoft.com/office/powerpoint/2010/main" val="64558793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0723" name="Content Placeholder 2">
                <a:extLst>
                  <a:ext uri="{FF2B5EF4-FFF2-40B4-BE49-F238E27FC236}">
                    <a16:creationId xmlns:a16="http://schemas.microsoft.com/office/drawing/2014/main" id="{EB1C5E14-4419-4784-8396-212D64AA3288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107950" y="836712"/>
                <a:ext cx="8928546" cy="551078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IE" altLang="en-US" sz="2200" dirty="0"/>
                  <a:t>The propensity score is the fitted values of a logit model that estimates a unit’s probability of treatment. Formally, the propensity score is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  <m:e>
                          <m: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</m:oMathPara>
                </a14:m>
                <a:endParaRPr lang="en-GB" altLang="en-US" sz="2400" b="0" dirty="0"/>
              </a:p>
              <a:p>
                <a:pPr marL="0" indent="0">
                  <a:buNone/>
                </a:pPr>
                <a:endParaRPr lang="en-GB" altLang="en-US" sz="2400" b="0" dirty="0"/>
              </a:p>
              <a:p>
                <a:pPr marL="457200" indent="-457200">
                  <a:buAutoNum type="arabicPeriod"/>
                </a:pPr>
                <a:r>
                  <a:rPr lang="en-IE" altLang="en-US" sz="2400" dirty="0"/>
                  <a:t>Conditional independence</a:t>
                </a:r>
              </a:p>
              <a:p>
                <a:pPr lvl="1"/>
                <a:r>
                  <a:rPr lang="en-IE" altLang="en-US" sz="2000" dirty="0"/>
                  <a:t>Conditional on X, assignment to treatment </a:t>
                </a:r>
                <a:r>
                  <a:rPr lang="en-IE" altLang="en-US" sz="2000" i="1" dirty="0"/>
                  <a:t>is as good as random</a:t>
                </a:r>
              </a:p>
              <a:p>
                <a:pPr lvl="1"/>
                <a:r>
                  <a:rPr lang="en-IE" altLang="en-US" sz="2000" dirty="0"/>
                  <a:t>Note, we are matching on </a:t>
                </a:r>
                <a:r>
                  <a:rPr lang="en-IE" altLang="en-US" sz="2000" i="1" dirty="0"/>
                  <a:t>observables</a:t>
                </a:r>
              </a:p>
              <a:p>
                <a:pPr lvl="1"/>
                <a:endParaRPr lang="en-IE" altLang="en-US" sz="2000" i="1" dirty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IE" altLang="en-US" sz="2400" dirty="0"/>
                  <a:t>Common support</a:t>
                </a:r>
              </a:p>
              <a:p>
                <a:pPr lvl="1"/>
                <a:r>
                  <a:rPr lang="en-IE" altLang="en-US" sz="2000" dirty="0"/>
                  <a:t>For a given propensity score, there are treated and control units</a:t>
                </a:r>
              </a:p>
              <a:p>
                <a:pPr marL="0" indent="0">
                  <a:buNone/>
                </a:pPr>
                <a:endParaRPr lang="en-IE" altLang="en-US" sz="2600" dirty="0"/>
              </a:p>
              <a:p>
                <a:pPr marL="0" indent="0">
                  <a:buNone/>
                </a:pPr>
                <a:endParaRPr lang="en-IE" altLang="en-US" sz="2600" dirty="0"/>
              </a:p>
              <a:p>
                <a:pPr marL="0" indent="0">
                  <a:buNone/>
                </a:pPr>
                <a:endParaRPr lang="en-IE" altLang="en-US" sz="2600" dirty="0"/>
              </a:p>
              <a:p>
                <a:pPr marL="0" indent="0">
                  <a:buNone/>
                </a:pPr>
                <a:endParaRPr lang="en-IE" altLang="en-US" sz="2600" dirty="0"/>
              </a:p>
              <a:p>
                <a:pPr marL="0" indent="0">
                  <a:buNone/>
                </a:pPr>
                <a:endParaRPr lang="en-IE" altLang="en-US" sz="2600" dirty="0"/>
              </a:p>
              <a:p>
                <a:pPr marL="0" indent="0">
                  <a:buNone/>
                </a:pPr>
                <a:endParaRPr lang="en-IE" altLang="en-US" sz="2600" dirty="0"/>
              </a:p>
              <a:p>
                <a:pPr marL="0" indent="0">
                  <a:buNone/>
                </a:pPr>
                <a:endParaRPr lang="en-IE" altLang="en-US" sz="2600" dirty="0"/>
              </a:p>
              <a:p>
                <a:pPr marL="0" indent="0">
                  <a:buNone/>
                </a:pPr>
                <a:endParaRPr lang="en-IE" altLang="en-US" sz="2600" dirty="0"/>
              </a:p>
              <a:p>
                <a:pPr marL="0" indent="0">
                  <a:buNone/>
                </a:pPr>
                <a:endParaRPr lang="en-IE" altLang="en-US" sz="2600" dirty="0"/>
              </a:p>
            </p:txBody>
          </p:sp>
        </mc:Choice>
        <mc:Fallback xmlns="">
          <p:sp>
            <p:nvSpPr>
              <p:cNvPr id="30723" name="Content Placeholder 2">
                <a:extLst>
                  <a:ext uri="{FF2B5EF4-FFF2-40B4-BE49-F238E27FC236}">
                    <a16:creationId xmlns:a16="http://schemas.microsoft.com/office/drawing/2014/main" id="{EB1C5E14-4419-4784-8396-212D64AA328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950" y="836712"/>
                <a:ext cx="8928546" cy="5510783"/>
              </a:xfrm>
              <a:blipFill>
                <a:blip r:embed="rId2"/>
                <a:stretch>
                  <a:fillRect l="-956" t="-553" r="-1571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>
            <a:extLst>
              <a:ext uri="{FF2B5EF4-FFF2-40B4-BE49-F238E27FC236}">
                <a16:creationId xmlns:a16="http://schemas.microsoft.com/office/drawing/2014/main" id="{51AC47F3-C673-2B56-914D-4EA4359D4C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692696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IE" altLang="en-US" kern="0" dirty="0"/>
              <a:t>Propensity Score Matching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3F6294-57BD-D0D6-A8D0-5B2498A045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60" y="2492896"/>
            <a:ext cx="14859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78408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EB1C5E14-4419-4784-8396-212D64AA32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950" y="836712"/>
            <a:ext cx="8928546" cy="5510783"/>
          </a:xfrm>
        </p:spPr>
        <p:txBody>
          <a:bodyPr/>
          <a:lstStyle/>
          <a:p>
            <a:pPr marL="0" indent="0">
              <a:buNone/>
            </a:pPr>
            <a:r>
              <a:rPr lang="en-IE" altLang="en-US" sz="2200" dirty="0"/>
              <a:t>By comparing matched individuals, we can calculate an ATET and / or ATE</a:t>
            </a:r>
          </a:p>
          <a:p>
            <a:pPr marL="0" indent="0">
              <a:buNone/>
            </a:pPr>
            <a:endParaRPr lang="en-IE" altLang="en-US" sz="2200" dirty="0"/>
          </a:p>
          <a:p>
            <a:pPr marL="0" indent="0">
              <a:buNone/>
            </a:pPr>
            <a:r>
              <a:rPr lang="en-IE" altLang="en-US" sz="2200" dirty="0"/>
              <a:t>There are some practical considerations / options</a:t>
            </a:r>
          </a:p>
          <a:p>
            <a:pPr marL="0" indent="0">
              <a:buNone/>
            </a:pPr>
            <a:endParaRPr lang="en-IE" altLang="en-US" sz="2200" dirty="0"/>
          </a:p>
          <a:p>
            <a:pPr marL="0" indent="0">
              <a:buNone/>
            </a:pPr>
            <a:r>
              <a:rPr lang="en-IE" altLang="en-US" sz="2200" dirty="0"/>
              <a:t>Nearest neighbour</a:t>
            </a:r>
          </a:p>
          <a:p>
            <a:r>
              <a:rPr lang="en-IE" altLang="en-US" sz="2200" dirty="0"/>
              <a:t>How many? Stata default (using </a:t>
            </a:r>
            <a:r>
              <a:rPr lang="en-IE" altLang="en-US" sz="2200" i="1" dirty="0" err="1"/>
              <a:t>teffects</a:t>
            </a:r>
            <a:r>
              <a:rPr lang="en-IE" altLang="en-US" sz="2200" i="1" dirty="0"/>
              <a:t> </a:t>
            </a:r>
            <a:r>
              <a:rPr lang="en-IE" altLang="en-US" sz="2200" i="1" dirty="0" err="1"/>
              <a:t>psmatch</a:t>
            </a:r>
            <a:r>
              <a:rPr lang="en-IE" altLang="en-US" sz="2200" dirty="0"/>
              <a:t>) is one</a:t>
            </a:r>
          </a:p>
          <a:p>
            <a:endParaRPr lang="en-IE" altLang="en-US" sz="2200" dirty="0"/>
          </a:p>
          <a:p>
            <a:r>
              <a:rPr lang="en-IE" altLang="en-US" sz="2200" dirty="0" err="1"/>
              <a:t>Caliper</a:t>
            </a:r>
            <a:r>
              <a:rPr lang="en-IE" altLang="en-US" sz="2200" dirty="0"/>
              <a:t> size</a:t>
            </a:r>
          </a:p>
          <a:p>
            <a:pPr lvl="1"/>
            <a:r>
              <a:rPr lang="en-IE" altLang="en-US" sz="1800" dirty="0"/>
              <a:t>Maximum allowable difference between the propensity scores of treated and control units</a:t>
            </a:r>
          </a:p>
          <a:p>
            <a:pPr lvl="1"/>
            <a:r>
              <a:rPr lang="en-IE" altLang="en-US" sz="1800" dirty="0"/>
              <a:t>Default in </a:t>
            </a:r>
            <a:r>
              <a:rPr lang="en-IE" altLang="en-US" sz="1800" dirty="0" err="1"/>
              <a:t>teffects</a:t>
            </a:r>
            <a:r>
              <a:rPr lang="en-IE" altLang="en-US" sz="1800" dirty="0"/>
              <a:t> </a:t>
            </a:r>
            <a:r>
              <a:rPr lang="en-IE" altLang="en-US" sz="1800" dirty="0" err="1"/>
              <a:t>psmatch</a:t>
            </a:r>
            <a:r>
              <a:rPr lang="en-IE" altLang="en-US" sz="1800" dirty="0"/>
              <a:t> is no </a:t>
            </a:r>
            <a:r>
              <a:rPr lang="en-IE" altLang="en-US" sz="1800" dirty="0" err="1"/>
              <a:t>caliper</a:t>
            </a:r>
            <a:r>
              <a:rPr lang="en-IE" altLang="en-US" sz="1800" dirty="0"/>
              <a:t>, so you could get poor matches</a:t>
            </a:r>
          </a:p>
          <a:p>
            <a:pPr lvl="1"/>
            <a:r>
              <a:rPr lang="en-IE" altLang="en-US" sz="1800" dirty="0"/>
              <a:t>Replacement</a:t>
            </a:r>
          </a:p>
          <a:p>
            <a:pPr marL="0" indent="0">
              <a:buNone/>
            </a:pPr>
            <a:endParaRPr lang="en-GB" altLang="en-US" sz="2400" b="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1AC47F3-C673-2B56-914D-4EA4359D4C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692696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IE" altLang="en-US" kern="0" dirty="0"/>
              <a:t>Propensity Score Matching</a:t>
            </a:r>
          </a:p>
        </p:txBody>
      </p:sp>
    </p:spTree>
    <p:extLst>
      <p:ext uri="{BB962C8B-B14F-4D97-AF65-F5344CB8AC3E}">
        <p14:creationId xmlns:p14="http://schemas.microsoft.com/office/powerpoint/2010/main" val="182738779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99A9F-E38D-71DB-08B2-283E8726B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8E63FB6F-A248-453C-57BA-E610108B716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950" y="836712"/>
            <a:ext cx="8928546" cy="5510783"/>
          </a:xfrm>
        </p:spPr>
        <p:txBody>
          <a:bodyPr/>
          <a:lstStyle/>
          <a:p>
            <a:pPr marL="0" indent="0">
              <a:buNone/>
            </a:pPr>
            <a:r>
              <a:rPr lang="en-IE" altLang="en-US" sz="2200" dirty="0"/>
              <a:t>An example</a:t>
            </a:r>
          </a:p>
          <a:p>
            <a:r>
              <a:rPr lang="en-IE" sz="2000" dirty="0"/>
              <a:t>use http://ssc.wisc.edu/sscc/pubs/files/psm</a:t>
            </a:r>
          </a:p>
          <a:p>
            <a:pPr marL="0" indent="0">
              <a:buNone/>
            </a:pPr>
            <a:endParaRPr lang="en-IE" altLang="en-US" sz="2200" dirty="0"/>
          </a:p>
          <a:p>
            <a:pPr marL="0" indent="0">
              <a:buNone/>
            </a:pPr>
            <a:r>
              <a:rPr lang="en-IE" altLang="en-US" sz="2200" dirty="0"/>
              <a:t>True treatment effect is 1</a:t>
            </a:r>
          </a:p>
          <a:p>
            <a:pPr marL="0" indent="0">
              <a:buNone/>
            </a:pPr>
            <a:r>
              <a:rPr lang="en-IE" altLang="en-US" sz="2200" dirty="0"/>
              <a:t>Run a regression and you get close</a:t>
            </a:r>
          </a:p>
          <a:p>
            <a:r>
              <a:rPr lang="en-IE" altLang="en-US" sz="2000" dirty="0"/>
              <a:t>reg y x1 x2 t</a:t>
            </a:r>
          </a:p>
          <a:p>
            <a:pPr marL="0" indent="0">
              <a:buNone/>
            </a:pPr>
            <a:endParaRPr lang="en-IE" altLang="en-US" sz="2200" dirty="0"/>
          </a:p>
          <a:p>
            <a:pPr marL="0" indent="0">
              <a:buNone/>
            </a:pPr>
            <a:r>
              <a:rPr lang="en-IE" altLang="en-US" sz="2200" dirty="0"/>
              <a:t>Implement PSM</a:t>
            </a:r>
          </a:p>
          <a:p>
            <a:r>
              <a:rPr lang="en-IE" sz="2000" dirty="0" err="1"/>
              <a:t>teffects</a:t>
            </a:r>
            <a:r>
              <a:rPr lang="en-IE" sz="2000" dirty="0"/>
              <a:t> </a:t>
            </a:r>
            <a:r>
              <a:rPr lang="en-IE" sz="2000" dirty="0" err="1"/>
              <a:t>psmatch</a:t>
            </a:r>
            <a:r>
              <a:rPr lang="en-IE" sz="2000" dirty="0"/>
              <a:t> (y) (t x1 x2)</a:t>
            </a:r>
          </a:p>
          <a:p>
            <a:pPr marL="0" indent="0">
              <a:buNone/>
            </a:pPr>
            <a:endParaRPr lang="en-IE" altLang="en-US" sz="2200" dirty="0"/>
          </a:p>
          <a:p>
            <a:pPr marL="0" indent="0">
              <a:buNone/>
            </a:pPr>
            <a:r>
              <a:rPr lang="en-IE" altLang="en-US" sz="2200" dirty="0"/>
              <a:t>Visually explore overlap between x1 and the treatment groups</a:t>
            </a:r>
          </a:p>
          <a:p>
            <a:r>
              <a:rPr lang="en-GB" altLang="en-US" sz="2000" dirty="0" err="1"/>
              <a:t>twoway</a:t>
            </a:r>
            <a:r>
              <a:rPr lang="en-GB" altLang="en-US" sz="2000" dirty="0"/>
              <a:t> (scatter y x2 if t==0) (scatter y x2 if t==1)</a:t>
            </a:r>
            <a:endParaRPr lang="en-IE" altLang="en-US" sz="20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  <a:p>
            <a:pPr marL="0" indent="0">
              <a:buNone/>
            </a:pPr>
            <a:endParaRPr lang="en-IE" altLang="en-US" sz="26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41A04A6-3ACC-71BF-1875-F3259D7355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692696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IE" altLang="en-US" kern="0" dirty="0"/>
              <a:t>Propensity Score Matching</a:t>
            </a:r>
          </a:p>
        </p:txBody>
      </p:sp>
    </p:spTree>
    <p:extLst>
      <p:ext uri="{BB962C8B-B14F-4D97-AF65-F5344CB8AC3E}">
        <p14:creationId xmlns:p14="http://schemas.microsoft.com/office/powerpoint/2010/main" val="301539500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378CD5E22D6D40B6B82701AA2EAF04" ma:contentTypeVersion="6" ma:contentTypeDescription="Create a new document." ma:contentTypeScope="" ma:versionID="4614c1fba15a26ddfd7f5731cab8f4d9">
  <xsd:schema xmlns:xsd="http://www.w3.org/2001/XMLSchema" xmlns:xs="http://www.w3.org/2001/XMLSchema" xmlns:p="http://schemas.microsoft.com/office/2006/metadata/properties" xmlns:ns3="ee5fb99f-6613-4fad-96db-51808b8777f4" targetNamespace="http://schemas.microsoft.com/office/2006/metadata/properties" ma:root="true" ma:fieldsID="e049c8c67bf2168bfd3b453603665fa2" ns3:_="">
    <xsd:import namespace="ee5fb99f-6613-4fad-96db-51808b8777f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EventHashCode" minOccurs="0"/>
                <xsd:element ref="ns3:MediaServiceGenerationTime" minOccurs="0"/>
                <xsd:element ref="ns3:MediaServiceDateTaken" minOccurs="0"/>
                <xsd:element ref="ns3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5fb99f-6613-4fad-96db-51808b8777f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33F6996-24FD-436A-A4ED-DF4A8D879A1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e5fb99f-6613-4fad-96db-51808b8777f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182AA88-1117-4D98-9CC0-1484439EE40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e93213ed-66bb-4e32-ab96-b6a7c74467a4}" enabled="0" method="" siteId="{e93213ed-66bb-4e32-ab96-b6a7c74467a4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</TotalTime>
  <Words>3047</Words>
  <Application>Microsoft Office PowerPoint</Application>
  <PresentationFormat>On-screen Show (4:3)</PresentationFormat>
  <Paragraphs>686</Paragraphs>
  <Slides>77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81" baseType="lpstr">
      <vt:lpstr>Arial</vt:lpstr>
      <vt:lpstr>Calibri</vt:lpstr>
      <vt:lpstr>Cambria Math</vt:lpstr>
      <vt:lpstr>Default Design</vt:lpstr>
      <vt:lpstr>Applied Policy Evaluation </vt:lpstr>
      <vt:lpstr>Causal Analysis</vt:lpstr>
      <vt:lpstr>Causal Analysis</vt:lpstr>
      <vt:lpstr>Applied Causal Analysis</vt:lpstr>
      <vt:lpstr>Why do we need these techniques?</vt:lpstr>
      <vt:lpstr>Why do we need these techniques?</vt:lpstr>
      <vt:lpstr>Why do we need these techniques?</vt:lpstr>
      <vt:lpstr>Why do we need these techniques?</vt:lpstr>
      <vt:lpstr>Why do we need these techniques?</vt:lpstr>
      <vt:lpstr>PowerPoint Presentation</vt:lpstr>
      <vt:lpstr>Difference-in-differences</vt:lpstr>
      <vt:lpstr>Graphical Explanation of DiD</vt:lpstr>
      <vt:lpstr>PowerPoint Presentation</vt:lpstr>
      <vt:lpstr>Difference-in-differences</vt:lpstr>
      <vt:lpstr>Question</vt:lpstr>
      <vt:lpstr>Question</vt:lpstr>
      <vt:lpstr>Question</vt:lpstr>
      <vt:lpstr>Question</vt:lpstr>
      <vt:lpstr>Question</vt:lpstr>
      <vt:lpstr>Difference-in-differences</vt:lpstr>
      <vt:lpstr>Difference-in-differences</vt:lpstr>
      <vt:lpstr>Difference-in-differences</vt:lpstr>
      <vt:lpstr>Difference-in-differences</vt:lpstr>
      <vt:lpstr>Difference-in-differences</vt:lpstr>
      <vt:lpstr>Difference-in-differences</vt:lpstr>
      <vt:lpstr>Difference-in-differences</vt:lpstr>
      <vt:lpstr>Difference-in-differences</vt:lpstr>
      <vt:lpstr>Difference-in-differences</vt:lpstr>
      <vt:lpstr>Difference-in-differences</vt:lpstr>
      <vt:lpstr>Difference-in-differences</vt:lpstr>
      <vt:lpstr>Difference-in-differences</vt:lpstr>
      <vt:lpstr>Difference-in-differences</vt:lpstr>
      <vt:lpstr>Difference-in-differences</vt:lpstr>
      <vt:lpstr>PowerPoint Presentation</vt:lpstr>
      <vt:lpstr>Regression Discontinuity</vt:lpstr>
      <vt:lpstr>Regression Discontinuity</vt:lpstr>
      <vt:lpstr>Regression Discontinuity</vt:lpstr>
      <vt:lpstr>Regression Discontinuity</vt:lpstr>
      <vt:lpstr>Regression Discontinuity</vt:lpstr>
      <vt:lpstr>Regression Discontinuity</vt:lpstr>
      <vt:lpstr>Regression Discontinuity</vt:lpstr>
      <vt:lpstr>Regression Discontinuity</vt:lpstr>
      <vt:lpstr>Regression Discontinuity</vt:lpstr>
      <vt:lpstr>Regression Discontinuity</vt:lpstr>
      <vt:lpstr>Regression Discontinuity</vt:lpstr>
      <vt:lpstr>Regression Discontinuity</vt:lpstr>
      <vt:lpstr>Regression Discontinuity</vt:lpstr>
      <vt:lpstr>Regression Discontinuity</vt:lpstr>
      <vt:lpstr>Regression Discontinuity</vt:lpstr>
      <vt:lpstr>Regression Discontinuity</vt:lpstr>
      <vt:lpstr>Regression Discontinuity</vt:lpstr>
      <vt:lpstr>PowerPoint Presentation</vt:lpstr>
      <vt:lpstr>Instrumental Variables</vt:lpstr>
      <vt:lpstr>Instrumental Variables</vt:lpstr>
      <vt:lpstr>Instrumental Variables</vt:lpstr>
      <vt:lpstr>Instrumental Variables</vt:lpstr>
      <vt:lpstr>Instrumental Variables</vt:lpstr>
      <vt:lpstr>Instrumental Variables</vt:lpstr>
      <vt:lpstr>Instrumental Variables</vt:lpstr>
      <vt:lpstr>Instrumental Variables</vt:lpstr>
      <vt:lpstr>Instrumental Variables</vt:lpstr>
      <vt:lpstr>Instrumental Variables</vt:lpstr>
      <vt:lpstr>Instrumental Variables</vt:lpstr>
      <vt:lpstr>Instrumental Variables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E.S.R.I.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STATA</dc:title>
  <dc:creator>smcguinness</dc:creator>
  <cp:lastModifiedBy>Paul Redmond</cp:lastModifiedBy>
  <cp:revision>369</cp:revision>
  <dcterms:created xsi:type="dcterms:W3CDTF">2009-04-28T09:40:05Z</dcterms:created>
  <dcterms:modified xsi:type="dcterms:W3CDTF">2026-03-27T09:27:15Z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0x0101004E378CD5E22D6D40B6B82701AA2EAF04</vt:lpwstr>
  </property>
</Properties>
</file>